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tags/tag23.xml" ContentType="application/vnd.openxmlformats-officedocument.presentationml.tags+xml"/>
  <Override PartName="/ppt/notesSlides/notesSlide23.xml" ContentType="application/vnd.openxmlformats-officedocument.presentationml.notesSlide+xml"/>
  <Override PartName="/ppt/tags/tag24.xml" ContentType="application/vnd.openxmlformats-officedocument.presentationml.tags+xml"/>
  <Override PartName="/ppt/notesSlides/notesSlide24.xml" ContentType="application/vnd.openxmlformats-officedocument.presentationml.notesSlide+xml"/>
  <Override PartName="/ppt/tags/tag25.xml" ContentType="application/vnd.openxmlformats-officedocument.presentationml.tags+xml"/>
  <Override PartName="/ppt/notesSlides/notesSlide25.xml" ContentType="application/vnd.openxmlformats-officedocument.presentationml.notesSlide+xml"/>
  <Override PartName="/ppt/tags/tag26.xml" ContentType="application/vnd.openxmlformats-officedocument.presentationml.tags+xml"/>
  <Override PartName="/ppt/notesSlides/notesSlide26.xml" ContentType="application/vnd.openxmlformats-officedocument.presentationml.notesSlide+xml"/>
  <Override PartName="/ppt/tags/tag27.xml" ContentType="application/vnd.openxmlformats-officedocument.presentationml.tags+xml"/>
  <Override PartName="/ppt/notesSlides/notesSlide27.xml" ContentType="application/vnd.openxmlformats-officedocument.presentationml.notesSlide+xml"/>
  <Override PartName="/ppt/tags/tag28.xml" ContentType="application/vnd.openxmlformats-officedocument.presentationml.tags+xml"/>
  <Override PartName="/ppt/notesSlides/notesSlide28.xml" ContentType="application/vnd.openxmlformats-officedocument.presentationml.notesSlide+xml"/>
  <Override PartName="/ppt/tags/tag29.xml" ContentType="application/vnd.openxmlformats-officedocument.presentationml.tags+xml"/>
  <Override PartName="/ppt/notesSlides/notesSlide29.xml" ContentType="application/vnd.openxmlformats-officedocument.presentationml.notesSlide+xml"/>
  <Override PartName="/ppt/tags/tag30.xml" ContentType="application/vnd.openxmlformats-officedocument.presentationml.tags+xml"/>
  <Override PartName="/ppt/notesSlides/notesSlide30.xml" ContentType="application/vnd.openxmlformats-officedocument.presentationml.notesSlide+xml"/>
  <Override PartName="/ppt/tags/tag31.xml" ContentType="application/vnd.openxmlformats-officedocument.presentationml.tags+xml"/>
  <Override PartName="/ppt/notesSlides/notesSlide31.xml" ContentType="application/vnd.openxmlformats-officedocument.presentationml.notesSlide+xml"/>
  <Override PartName="/ppt/tags/tag32.xml" ContentType="application/vnd.openxmlformats-officedocument.presentationml.tags+xml"/>
  <Override PartName="/ppt/notesSlides/notesSlide32.xml" ContentType="application/vnd.openxmlformats-officedocument.presentationml.notesSlide+xml"/>
  <Override PartName="/ppt/tags/tag33.xml" ContentType="application/vnd.openxmlformats-officedocument.presentationml.tags+xml"/>
  <Override PartName="/ppt/notesSlides/notesSlide33.xml" ContentType="application/vnd.openxmlformats-officedocument.presentationml.notesSlide+xml"/>
  <Override PartName="/ppt/tags/tag34.xml" ContentType="application/vnd.openxmlformats-officedocument.presentationml.tags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  <p:sldMasterId id="2147484032" r:id="rId2"/>
  </p:sldMasterIdLst>
  <p:notesMasterIdLst>
    <p:notesMasterId r:id="rId41"/>
  </p:notesMasterIdLst>
  <p:sldIdLst>
    <p:sldId id="322" r:id="rId3"/>
    <p:sldId id="876" r:id="rId4"/>
    <p:sldId id="1058" r:id="rId5"/>
    <p:sldId id="305" r:id="rId6"/>
    <p:sldId id="759" r:id="rId7"/>
    <p:sldId id="788" r:id="rId8"/>
    <p:sldId id="790" r:id="rId9"/>
    <p:sldId id="927" r:id="rId10"/>
    <p:sldId id="886" r:id="rId11"/>
    <p:sldId id="792" r:id="rId12"/>
    <p:sldId id="881" r:id="rId13"/>
    <p:sldId id="930" r:id="rId14"/>
    <p:sldId id="795" r:id="rId15"/>
    <p:sldId id="812" r:id="rId16"/>
    <p:sldId id="960" r:id="rId17"/>
    <p:sldId id="1067" r:id="rId18"/>
    <p:sldId id="1068" r:id="rId19"/>
    <p:sldId id="808" r:id="rId20"/>
    <p:sldId id="961" r:id="rId21"/>
    <p:sldId id="932" r:id="rId22"/>
    <p:sldId id="1069" r:id="rId23"/>
    <p:sldId id="1070" r:id="rId24"/>
    <p:sldId id="771" r:id="rId25"/>
    <p:sldId id="865" r:id="rId26"/>
    <p:sldId id="934" r:id="rId27"/>
    <p:sldId id="1071" r:id="rId28"/>
    <p:sldId id="935" r:id="rId29"/>
    <p:sldId id="964" r:id="rId30"/>
    <p:sldId id="936" r:id="rId31"/>
    <p:sldId id="937" r:id="rId32"/>
    <p:sldId id="939" r:id="rId33"/>
    <p:sldId id="940" r:id="rId34"/>
    <p:sldId id="941" r:id="rId35"/>
    <p:sldId id="1077" r:id="rId36"/>
    <p:sldId id="309" r:id="rId37"/>
    <p:sldId id="308" r:id="rId38"/>
    <p:sldId id="310" r:id="rId39"/>
    <p:sldId id="291" r:id="rId40"/>
  </p:sldIdLst>
  <p:sldSz cx="9144000" cy="5143500" type="screen16x9"/>
  <p:notesSz cx="6858000" cy="9144000"/>
  <p:custDataLst>
    <p:tags r:id="rId42"/>
  </p:custData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>
      <p:ext uri="{19B8F6BF-5375-455C-9EA6-DF929625EA0E}">
        <p15:presenceInfo xmlns:p15="http://schemas.microsoft.com/office/powerpoint/2012/main" userId="S-1-5-21-1708537768-1303643608-725345543-200204" providerId="AD"/>
      </p:ext>
    </p:extLst>
  </p:cmAuthor>
  <p:cmAuthor id="2" name="Bob Vachon" initials="BV" lastIdx="24" clrIdx="2">
    <p:extLst>
      <p:ext uri="{19B8F6BF-5375-455C-9EA6-DF929625EA0E}">
        <p15:presenceInfo xmlns:p15="http://schemas.microsoft.com/office/powerpoint/2012/main" userId="c7abe87968a0b633" providerId="Windows Live"/>
      </p:ext>
    </p:extLst>
  </p:cmAuthor>
  <p:cmAuthor id="3" name="Sue Livingston -X (suliving - UNICON INC at Cisco)" initials="SL-(-UIaC" lastIdx="15" clrIdx="3">
    <p:extLst>
      <p:ext uri="{19B8F6BF-5375-455C-9EA6-DF929625EA0E}">
        <p15:presenceInfo xmlns:p15="http://schemas.microsoft.com/office/powerpoint/2012/main" userId="S::suliving@cisco.com::dc701d48-dd51-411a-9041-b7f1328f1486" providerId="AD"/>
      </p:ext>
    </p:extLst>
  </p:cmAuthor>
  <p:cmAuthor id="4" name="jagibbon" initials="jmg" lastIdx="8" clrIdx="4">
    <p:extLst>
      <p:ext uri="{19B8F6BF-5375-455C-9EA6-DF929625EA0E}">
        <p15:presenceInfo xmlns:p15="http://schemas.microsoft.com/office/powerpoint/2012/main" userId="jagibb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94" autoAdjust="0"/>
    <p:restoredTop sz="91228" autoAdjust="0"/>
  </p:normalViewPr>
  <p:slideViewPr>
    <p:cSldViewPr snapToGrid="0" showGuides="1">
      <p:cViewPr varScale="1">
        <p:scale>
          <a:sx n="81" d="100"/>
          <a:sy n="81" d="100"/>
        </p:scale>
        <p:origin x="796" y="48"/>
      </p:cViewPr>
      <p:guideLst>
        <p:guide orient="horz" pos="1620"/>
        <p:guide pos="336"/>
      </p:guideLst>
    </p:cSldViewPr>
  </p:slideViewPr>
  <p:outlineViewPr>
    <p:cViewPr>
      <p:scale>
        <a:sx n="33" d="100"/>
        <a:sy n="33" d="100"/>
      </p:scale>
      <p:origin x="0" y="-22670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1" d="100"/>
        <a:sy n="111" d="100"/>
      </p:scale>
      <p:origin x="0" y="-5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gs" Target="tags/tag1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3/15/2023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Cisco Networking Academy Program</a:t>
            </a: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Introduction to Networks v7.0 (ITN)</a:t>
            </a:r>
          </a:p>
          <a:p>
            <a:r>
              <a:rPr lang="en-US" dirty="0"/>
              <a:t>Module 15: Application Layer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1187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>
                <a:solidFill>
                  <a:prstClr val="black"/>
                </a:solidFill>
              </a:rPr>
              <a:pPr/>
              <a:t>11</a:t>
            </a:fld>
            <a:endParaRPr lang="en-US" altLang="en-US" sz="800" dirty="0">
              <a:solidFill>
                <a:prstClr val="black"/>
              </a:solidFill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15.2 –  Peer-to-Peer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15.2.2 – Peer-to-Peer Networks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691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12</a:t>
            </a:fld>
            <a:endParaRPr lang="en-U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15.2 –  Peer-to-Peer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15.2.3 – Peer-to-Peer Applications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4801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15.2 –  Peer-to-Peer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15.2.4 – Common P2P Applications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15.2.5 – Check Your Understanding – Peer-to-Peer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5288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15.3 –  Web and Email Protocols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2177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15.3 –  Web and Email Protocols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15.3.1 – Hypertext Transfer Protocol and Hypertext Markup Language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1549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15.3 –  Web and Email Protocols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15.3.1 – Hypertext Transfer Protocol and Hypertext Markup Language (Cont.)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7039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15.3 –  Web and Email Protocols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15.3.1 – Hypertext Transfer Protocol and Hypertext Markup Language (Cont.)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2768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15.3 –  Web and Email Protocols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15.3.2 – HTTP and HTTPS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>
                <a:solidFill>
                  <a:prstClr val="black"/>
                </a:solidFill>
              </a:rPr>
              <a:pPr/>
              <a:t>18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5515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15.3 –  Web and Email Protocols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15.3.3 – Email Protocols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91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15.3 –  Web and Email Protocols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15.3.4 – SMTP, POP and IMAP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446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>
                <a:solidFill>
                  <a:prstClr val="black"/>
                </a:solidFill>
              </a:rPr>
              <a:pPr algn="r"/>
              <a:t>3</a:t>
            </a:fld>
            <a:endParaRPr lang="en-US" sz="800" b="0" dirty="0">
              <a:solidFill>
                <a:prstClr val="black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15.0.2 – What will I learn to do in the module?</a:t>
            </a:r>
            <a:endParaRPr lang="en-GB" b="0" dirty="0"/>
          </a:p>
          <a:p>
            <a:pPr>
              <a:buFontTx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08916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15.3 –  Web and Email Protocols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15.3.4 – SMTP, POP and IMAP (Cont.)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>
                <a:solidFill>
                  <a:prstClr val="black"/>
                </a:solidFill>
              </a:rPr>
              <a:pPr/>
              <a:t>21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933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15.3 –  Web and Email Protocols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15.3.4 – SMTP, POP and IMAP (Cont.)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15.3.5 – Check Your Understanding – Web and Email Protocols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8934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15.4 –  IP Addressing Services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100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>
                <a:solidFill>
                  <a:prstClr val="black"/>
                </a:solidFill>
              </a:rPr>
              <a:pPr/>
              <a:t>24</a:t>
            </a:fld>
            <a:endParaRPr lang="en-US" sz="800" dirty="0">
              <a:solidFill>
                <a:prstClr val="black"/>
              </a:solidFill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15.4 –  IP Addressing Services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15.4.1 – Domain Name Service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4485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>
                <a:solidFill>
                  <a:prstClr val="black"/>
                </a:solidFill>
              </a:rPr>
              <a:pPr/>
              <a:t>25</a:t>
            </a:fld>
            <a:endParaRPr lang="en-US" sz="800" dirty="0">
              <a:solidFill>
                <a:prstClr val="black"/>
              </a:solidFill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15.4 –  IP Addressing Services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15.4.2 – DNS Message Format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1254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>
                <a:solidFill>
                  <a:prstClr val="black"/>
                </a:solidFill>
              </a:rPr>
              <a:pPr/>
              <a:t>26</a:t>
            </a:fld>
            <a:endParaRPr lang="en-US" sz="800" dirty="0">
              <a:solidFill>
                <a:prstClr val="black"/>
              </a:solidFill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15.4 –  IP Addressing Services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15.4.2 – DNS Message Format (Cont.)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7160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>
                <a:solidFill>
                  <a:prstClr val="black"/>
                </a:solidFill>
              </a:rPr>
              <a:pPr/>
              <a:t>27</a:t>
            </a:fld>
            <a:endParaRPr lang="en-US" sz="800" dirty="0">
              <a:solidFill>
                <a:prstClr val="black"/>
              </a:solidFill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15.4 –  IP Addressing Services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15.4.3 – DNS Hierarchy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9938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>
                <a:solidFill>
                  <a:prstClr val="black"/>
                </a:solidFill>
              </a:rPr>
              <a:pPr/>
              <a:t>28</a:t>
            </a:fld>
            <a:endParaRPr lang="en-US" sz="800" dirty="0">
              <a:solidFill>
                <a:prstClr val="black"/>
              </a:solidFill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15.4 –  IP Addressing Services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15.4.4 – The nslookup Command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15.4.5 – Syntax Checker – The nslookup Command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516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>
                <a:solidFill>
                  <a:prstClr val="black"/>
                </a:solidFill>
              </a:rPr>
              <a:pPr/>
              <a:t>29</a:t>
            </a:fld>
            <a:endParaRPr lang="en-US" sz="800" dirty="0">
              <a:solidFill>
                <a:prstClr val="black"/>
              </a:solidFill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15.4 –  IP Addressing Services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15.4.6 – Dynamic Host Configuration Protocol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6622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>
                <a:solidFill>
                  <a:prstClr val="black"/>
                </a:solidFill>
              </a:rPr>
              <a:pPr/>
              <a:t>30</a:t>
            </a:fld>
            <a:endParaRPr lang="en-US" sz="800" dirty="0">
              <a:solidFill>
                <a:prstClr val="black"/>
              </a:solidFill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15.4 –  IP Addressing Services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15.4.7 – DHCP Operation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115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641018C-6CAF-B84E-B92C-ECB119457FB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35143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15.5 –  File Sharing Services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1756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>
                <a:solidFill>
                  <a:prstClr val="black"/>
                </a:solidFill>
              </a:rPr>
              <a:pPr/>
              <a:t>32</a:t>
            </a:fld>
            <a:endParaRPr lang="en-US" sz="800" dirty="0">
              <a:solidFill>
                <a:prstClr val="black"/>
              </a:solidFill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15.5 –  File Sharing Services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15.5.1 – File Transfer Protocol</a:t>
            </a:r>
          </a:p>
        </p:txBody>
      </p:sp>
    </p:spTree>
    <p:extLst>
      <p:ext uri="{BB962C8B-B14F-4D97-AF65-F5344CB8AC3E}">
        <p14:creationId xmlns:p14="http://schemas.microsoft.com/office/powerpoint/2010/main" val="12890589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>
                <a:solidFill>
                  <a:prstClr val="black"/>
                </a:solidFill>
              </a:rPr>
              <a:pPr/>
              <a:t>33</a:t>
            </a:fld>
            <a:endParaRPr lang="en-US" sz="800" dirty="0">
              <a:solidFill>
                <a:prstClr val="black"/>
              </a:solidFill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15.5 –  File Sharing Services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15.5.2 – Server Message Block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15.5.3 – Check Your Understanding – File Sharing Services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1991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4-Physical Layer</a:t>
            </a:r>
          </a:p>
          <a:p>
            <a:r>
              <a:rPr lang="en-US" dirty="0"/>
              <a:t>4.8 - Summary</a:t>
            </a:r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0957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394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15.1 – Application, Presentation, and Session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29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>
                <a:solidFill>
                  <a:prstClr val="black"/>
                </a:solidFill>
              </a:rPr>
              <a:pPr/>
              <a:t>6</a:t>
            </a:fld>
            <a:endParaRPr lang="en-US" altLang="en-US" sz="800" dirty="0">
              <a:solidFill>
                <a:prstClr val="black"/>
              </a:solidFill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15.1 – Application, Presentation, and Session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b="0" kern="1200" dirty="0">
                <a:solidFill>
                  <a:schemeClr val="tx1"/>
                </a:solidFill>
                <a:latin typeface="Arial" charset="0"/>
                <a:ea typeface="ＭＳ Ｐゴシック" charset="0"/>
              </a:rPr>
              <a:t>15.1.1 – Application Layer</a:t>
            </a:r>
            <a:endParaRPr lang="en-GB" b="0" dirty="0"/>
          </a:p>
          <a:p>
            <a:pPr>
              <a:lnSpc>
                <a:spcPct val="80000"/>
              </a:lnSpc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554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>
                <a:solidFill>
                  <a:prstClr val="black"/>
                </a:solidFill>
              </a:rPr>
              <a:pPr/>
              <a:t>7</a:t>
            </a:fld>
            <a:endParaRPr lang="en-US" altLang="en-US" sz="800" dirty="0">
              <a:solidFill>
                <a:prstClr val="black"/>
              </a:solidFill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15.1 – Application, Presentation, and Session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b="0" kern="1200" dirty="0">
                <a:solidFill>
                  <a:schemeClr val="tx1"/>
                </a:solidFill>
                <a:latin typeface="Arial" charset="0"/>
                <a:ea typeface="ＭＳ Ｐゴシック" charset="0"/>
              </a:rPr>
              <a:t>15.1.2 – Presentation and Session Layer</a:t>
            </a:r>
            <a:endParaRPr lang="en-GB" b="0" dirty="0"/>
          </a:p>
          <a:p>
            <a:pPr>
              <a:lnSpc>
                <a:spcPct val="80000"/>
              </a:lnSpc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335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>
                <a:solidFill>
                  <a:prstClr val="black"/>
                </a:solidFill>
              </a:rPr>
              <a:pPr/>
              <a:t>8</a:t>
            </a:fld>
            <a:endParaRPr lang="en-US" altLang="en-US" sz="800" dirty="0">
              <a:solidFill>
                <a:prstClr val="black"/>
              </a:solidFill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15.1 – Application, Presentation, and Session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b="0" kern="1200" dirty="0">
                <a:solidFill>
                  <a:schemeClr val="tx1"/>
                </a:solidFill>
                <a:latin typeface="Arial" charset="0"/>
                <a:ea typeface="ＭＳ Ｐゴシック" charset="0"/>
              </a:rPr>
              <a:t>15.1.3 – TCP/IP Application Layer Protocols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b="0" kern="1200" dirty="0">
                <a:solidFill>
                  <a:schemeClr val="tx1"/>
                </a:solidFill>
                <a:latin typeface="Arial" charset="0"/>
                <a:ea typeface="ＭＳ Ｐゴシック" charset="0"/>
              </a:rPr>
              <a:t>15.1.4 – Check Your Understanding – Application, Session, Presentation</a:t>
            </a:r>
            <a:endParaRPr lang="en-GB" b="0" dirty="0"/>
          </a:p>
          <a:p>
            <a:pPr>
              <a:lnSpc>
                <a:spcPct val="80000"/>
              </a:lnSpc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073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15.2 –  Peer-to-Peer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1813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>
                <a:solidFill>
                  <a:prstClr val="black"/>
                </a:solidFill>
              </a:rPr>
              <a:pPr/>
              <a:t>10</a:t>
            </a:fld>
            <a:endParaRPr lang="en-US" altLang="en-US" sz="800" dirty="0">
              <a:solidFill>
                <a:prstClr val="black"/>
              </a:solidFill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 – Application Layer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15.2 –  Peer-to-Peer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15.2.1 – Client-Server Model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604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>
                <a:sym typeface="Arial" pitchFamily="34" charset="0"/>
              </a:rPr>
              <a:t>Second level</a:t>
            </a:r>
          </a:p>
          <a:p>
            <a:pPr lvl="2"/>
            <a:r>
              <a:rPr lang="en-US">
                <a:sym typeface="Arial" pitchFamily="34" charset="0"/>
              </a:rPr>
              <a:t>Third level</a:t>
            </a:r>
          </a:p>
          <a:p>
            <a:pPr lvl="3"/>
            <a:r>
              <a:rPr lang="en-US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>
                <a:sym typeface="Arial" pitchFamily="34" charset="0"/>
              </a:rPr>
              <a:t>Click to edit Master title style</a:t>
            </a:r>
            <a:endParaRPr lang="en-US" dirty="0"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1" y="1"/>
            <a:ext cx="9143999" cy="51435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72456" y="1650207"/>
            <a:ext cx="6754812" cy="1102519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727655" y="2909888"/>
            <a:ext cx="5185325" cy="131445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084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1" y="1"/>
            <a:ext cx="914399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r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 algn="r">
              <a:buNone/>
              <a:defRPr sz="1875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5049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65314"/>
            <a:ext cx="9144000" cy="4963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95252"/>
            <a:ext cx="7365773" cy="1021556"/>
          </a:xfrm>
        </p:spPr>
        <p:txBody>
          <a:bodyPr anchor="b"/>
          <a:lstStyle>
            <a:lvl1pPr algn="l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1192182"/>
            <a:ext cx="7365773" cy="112514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8694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181"/>
            <a:ext cx="9144000" cy="211812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2764410"/>
            <a:ext cx="7365773" cy="1021556"/>
          </a:xfrm>
        </p:spPr>
        <p:txBody>
          <a:bodyPr anchor="b"/>
          <a:lstStyle>
            <a:lvl1pPr algn="l">
              <a:defRPr sz="225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3861340"/>
            <a:ext cx="7365773" cy="112514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731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2764410"/>
            <a:ext cx="7365773" cy="1021556"/>
          </a:xfrm>
        </p:spPr>
        <p:txBody>
          <a:bodyPr anchor="b"/>
          <a:lstStyle>
            <a:lvl1pPr algn="l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3861340"/>
            <a:ext cx="7365773" cy="112514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181"/>
            <a:ext cx="9144000" cy="211812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018559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ctr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 algn="ctr">
              <a:buNone/>
              <a:defRPr sz="1875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000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513" y="95252"/>
            <a:ext cx="7011987" cy="1021556"/>
          </a:xfrm>
        </p:spPr>
        <p:txBody>
          <a:bodyPr anchor="b"/>
          <a:lstStyle>
            <a:lvl1pPr algn="l">
              <a:defRPr sz="225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513" y="1192182"/>
            <a:ext cx="7011987" cy="112514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accent6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244" y="171808"/>
            <a:ext cx="941024" cy="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497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80814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832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35588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7711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1514" y="1272778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8363" y="1272778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650664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1514" y="1272778"/>
            <a:ext cx="4038600" cy="3394472"/>
          </a:xfrm>
        </p:spPr>
        <p:txBody>
          <a:bodyPr/>
          <a:lstStyle>
            <a:lvl1pPr>
              <a:defRPr sz="21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8363" y="1272778"/>
            <a:ext cx="4038600" cy="3394472"/>
          </a:xfrm>
        </p:spPr>
        <p:txBody>
          <a:bodyPr/>
          <a:lstStyle>
            <a:lvl1pPr>
              <a:defRPr sz="21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7781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514" y="1151335"/>
            <a:ext cx="4275874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1514" y="1631156"/>
            <a:ext cx="4275874" cy="2963466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tx1"/>
                </a:solidFill>
              </a:defRPr>
            </a:lvl2pPr>
            <a:lvl3pPr>
              <a:defRPr sz="135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tx1"/>
                </a:solidFill>
              </a:defRPr>
            </a:lvl2pPr>
            <a:lvl3pPr>
              <a:defRPr sz="135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9424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514" y="1151335"/>
            <a:ext cx="4275874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1514" y="1631156"/>
            <a:ext cx="4275874" cy="2963466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35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35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918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2785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22810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2187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906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2400">
                <a:solidFill>
                  <a:schemeClr val="tx2"/>
                </a:solidFill>
              </a:defRPr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497213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2400">
                <a:solidFill>
                  <a:schemeClr val="accent5"/>
                </a:solidFill>
              </a:defRPr>
            </a:lvl1pPr>
            <a:lvl2pPr>
              <a:defRPr sz="21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423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615350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5225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894160"/>
            <a:ext cx="9144000" cy="211812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3160336"/>
            <a:ext cx="8717438" cy="1468814"/>
          </a:xfrm>
        </p:spPr>
        <p:txBody>
          <a:bodyPr/>
          <a:lstStyle>
            <a:lvl1pPr marL="0" indent="0">
              <a:buNone/>
              <a:defRPr sz="105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571595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894160"/>
            <a:ext cx="9144000" cy="211812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3160336"/>
            <a:ext cx="8717438" cy="1468814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74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849086"/>
            <a:ext cx="8717438" cy="1240972"/>
          </a:xfrm>
        </p:spPr>
        <p:txBody>
          <a:bodyPr/>
          <a:lstStyle>
            <a:lvl1pPr marL="0" indent="0">
              <a:buNone/>
              <a:defRPr sz="105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2318658"/>
            <a:ext cx="4572000" cy="256024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72000" y="2318658"/>
            <a:ext cx="4572000" cy="256024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0546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849086"/>
            <a:ext cx="8717438" cy="1240972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2318658"/>
            <a:ext cx="4572000" cy="256024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72000" y="2318658"/>
            <a:ext cx="4572000" cy="256024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195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93301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8129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69532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70936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72339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6725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168129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69532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70936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72339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963497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8129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69532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70936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72339" y="1200150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6725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168129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69532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70936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72339" y="2814638"/>
            <a:ext cx="1371601" cy="13716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endParaRPr lang="en-US" dirty="0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0284"/>
            <a:ext cx="784359" cy="735980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050159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904974"/>
            <a:ext cx="4381500" cy="3762277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06423" y="1"/>
            <a:ext cx="4337577" cy="466725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10367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904974"/>
            <a:ext cx="4381500" cy="3762277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06423" y="1"/>
            <a:ext cx="4337577" cy="466725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" y="20284"/>
            <a:ext cx="732884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126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5364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7457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9550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1" y="1272778"/>
            <a:ext cx="3581400" cy="339447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81345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5364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7457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955047" y="1442558"/>
            <a:ext cx="1607553" cy="30421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1" y="1272778"/>
            <a:ext cx="3581400" cy="33944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0284"/>
            <a:ext cx="784359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27583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904974"/>
            <a:ext cx="3957754" cy="3762277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581171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" y="20284"/>
            <a:ext cx="732884" cy="73598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904974"/>
            <a:ext cx="3957754" cy="376227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0848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72778"/>
            <a:ext cx="3957754" cy="339447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5" y="205979"/>
            <a:ext cx="5315066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213332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72778"/>
            <a:ext cx="3957754" cy="33944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5" y="205979"/>
            <a:ext cx="5315066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0284"/>
            <a:ext cx="784359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6614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64105" y="0"/>
            <a:ext cx="1549952" cy="2177143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64105" y="2275201"/>
            <a:ext cx="1549952" cy="2487299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2770" y="598714"/>
            <a:ext cx="1549952" cy="2487299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2770" y="3207938"/>
            <a:ext cx="1549952" cy="1554561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650" y="204789"/>
            <a:ext cx="5111750" cy="4389835"/>
          </a:xfrm>
        </p:spPr>
        <p:txBody>
          <a:bodyPr/>
          <a:lstStyle>
            <a:lvl1pPr>
              <a:defRPr sz="2400">
                <a:solidFill>
                  <a:schemeClr val="tx2"/>
                </a:solidFill>
              </a:defRPr>
            </a:lvl1pPr>
            <a:lvl2pPr>
              <a:defRPr sz="2100">
                <a:solidFill>
                  <a:schemeClr val="accent6"/>
                </a:solidFill>
              </a:defRPr>
            </a:lvl2pPr>
            <a:lvl3pPr>
              <a:defRPr sz="1800">
                <a:solidFill>
                  <a:schemeClr val="accent6"/>
                </a:solidFill>
              </a:defRPr>
            </a:lvl3pPr>
            <a:lvl4pPr>
              <a:defRPr sz="1500">
                <a:solidFill>
                  <a:schemeClr val="accent6"/>
                </a:solidFill>
              </a:defRPr>
            </a:lvl4pPr>
            <a:lvl5pPr>
              <a:defRPr sz="1500">
                <a:solidFill>
                  <a:schemeClr val="accent6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248963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64105" y="0"/>
            <a:ext cx="1549952" cy="2177143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64105" y="2275201"/>
            <a:ext cx="1549952" cy="2487299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2770" y="598714"/>
            <a:ext cx="1549952" cy="2487299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2770" y="3207938"/>
            <a:ext cx="1549952" cy="1554561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650" y="204789"/>
            <a:ext cx="5111750" cy="4389835"/>
          </a:xfrm>
        </p:spPr>
        <p:txBody>
          <a:bodyPr/>
          <a:lstStyle>
            <a:lvl1pPr>
              <a:defRPr sz="2400">
                <a:solidFill>
                  <a:schemeClr val="accent5"/>
                </a:solidFill>
              </a:defRPr>
            </a:lvl1pPr>
            <a:lvl2pPr>
              <a:defRPr sz="21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780128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312686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25371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8055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14" y="205979"/>
            <a:ext cx="7843030" cy="85725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514" y="1063228"/>
            <a:ext cx="8700972" cy="339447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000" y="0"/>
            <a:ext cx="810000" cy="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37767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312686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25371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8055" y="2808515"/>
            <a:ext cx="2205946" cy="1850571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endParaRPr lang="en-ID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14" y="205979"/>
            <a:ext cx="7843030" cy="85725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514" y="1063228"/>
            <a:ext cx="8700972" cy="33944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457" y="20284"/>
            <a:ext cx="784359" cy="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515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39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48.xml"/><Relationship Id="rId42" Type="http://schemas.openxmlformats.org/officeDocument/2006/relationships/theme" Target="../theme/theme2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29" Type="http://schemas.openxmlformats.org/officeDocument/2006/relationships/slideLayout" Target="../slideLayouts/slideLayout43.xml"/><Relationship Id="rId41" Type="http://schemas.openxmlformats.org/officeDocument/2006/relationships/slideLayout" Target="../slideLayouts/slideLayout55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32" Type="http://schemas.openxmlformats.org/officeDocument/2006/relationships/slideLayout" Target="../slideLayouts/slideLayout46.xml"/><Relationship Id="rId37" Type="http://schemas.openxmlformats.org/officeDocument/2006/relationships/slideLayout" Target="../slideLayouts/slideLayout51.xml"/><Relationship Id="rId40" Type="http://schemas.openxmlformats.org/officeDocument/2006/relationships/slideLayout" Target="../slideLayouts/slideLayout54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36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31" Type="http://schemas.openxmlformats.org/officeDocument/2006/relationships/slideLayout" Target="../slideLayouts/slideLayout45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35" Type="http://schemas.openxmlformats.org/officeDocument/2006/relationships/slideLayout" Target="../slideLayouts/slideLayout49.xml"/><Relationship Id="rId43" Type="http://schemas.openxmlformats.org/officeDocument/2006/relationships/image" Target="../media/image3.png"/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slideLayout" Target="../slideLayouts/slideLayout47.xml"/><Relationship Id="rId38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4876799"/>
            <a:ext cx="9144000" cy="2667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90500" y="1272778"/>
            <a:ext cx="8810625" cy="339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05979"/>
            <a:ext cx="784303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8144693" y="4941278"/>
            <a:ext cx="116259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6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6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29381" y="4941278"/>
            <a:ext cx="17830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" dirty="0">
                <a:solidFill>
                  <a:schemeClr val="bg2"/>
                </a:solidFill>
                <a:latin typeface="Montserrat" panose="00000500000000000000" pitchFamily="2" charset="0"/>
              </a:rPr>
              <a:t>Module Code &amp; Module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3360421" y="4929357"/>
            <a:ext cx="254725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bg2"/>
                </a:solidFill>
                <a:latin typeface="Montserrat" panose="00000500000000000000" pitchFamily="2" charset="0"/>
              </a:rPr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878593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3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  <p:sldLayoutId id="2147484045" r:id="rId13"/>
    <p:sldLayoutId id="2147484046" r:id="rId14"/>
    <p:sldLayoutId id="2147484047" r:id="rId15"/>
    <p:sldLayoutId id="2147484048" r:id="rId16"/>
    <p:sldLayoutId id="2147484049" r:id="rId17"/>
    <p:sldLayoutId id="2147484050" r:id="rId18"/>
    <p:sldLayoutId id="2147484051" r:id="rId19"/>
    <p:sldLayoutId id="2147484052" r:id="rId20"/>
    <p:sldLayoutId id="2147484053" r:id="rId21"/>
    <p:sldLayoutId id="2147484054" r:id="rId22"/>
    <p:sldLayoutId id="2147484055" r:id="rId23"/>
    <p:sldLayoutId id="2147484056" r:id="rId24"/>
    <p:sldLayoutId id="2147484057" r:id="rId25"/>
    <p:sldLayoutId id="2147484058" r:id="rId26"/>
    <p:sldLayoutId id="2147484059" r:id="rId27"/>
    <p:sldLayoutId id="2147484060" r:id="rId28"/>
    <p:sldLayoutId id="2147484061" r:id="rId29"/>
    <p:sldLayoutId id="2147484062" r:id="rId30"/>
    <p:sldLayoutId id="2147484063" r:id="rId31"/>
    <p:sldLayoutId id="2147484064" r:id="rId32"/>
    <p:sldLayoutId id="2147484065" r:id="rId33"/>
    <p:sldLayoutId id="2147484066" r:id="rId34"/>
    <p:sldLayoutId id="2147484067" r:id="rId35"/>
    <p:sldLayoutId id="2147484068" r:id="rId36"/>
    <p:sldLayoutId id="2147484069" r:id="rId37"/>
    <p:sldLayoutId id="2147484070" r:id="rId38"/>
    <p:sldLayoutId id="2147484071" r:id="rId39"/>
    <p:sldLayoutId id="2147484072" r:id="rId40"/>
    <p:sldLayoutId id="2147484073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25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1875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 sz="135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125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9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Relationship Id="rId4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Relationship Id="rId4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1.xml"/><Relationship Id="rId4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2.xml"/><Relationship Id="rId4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4.xml"/><Relationship Id="rId4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.xml"/><Relationship Id="rId4" Type="http://schemas.openxmlformats.org/officeDocument/2006/relationships/image" Target="../media/image1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.xml"/><Relationship Id="rId4" Type="http://schemas.openxmlformats.org/officeDocument/2006/relationships/image" Target="../media/image18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8.xml"/><Relationship Id="rId4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9.xml"/><Relationship Id="rId4" Type="http://schemas.openxmlformats.org/officeDocument/2006/relationships/image" Target="../media/image20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0.xml"/><Relationship Id="rId4" Type="http://schemas.openxmlformats.org/officeDocument/2006/relationships/image" Target="../media/image21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1.xml"/><Relationship Id="rId4" Type="http://schemas.openxmlformats.org/officeDocument/2006/relationships/image" Target="../media/image22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3.xml"/><Relationship Id="rId6" Type="http://schemas.openxmlformats.org/officeDocument/2006/relationships/image" Target="../media/image25.tiff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6.xml"/><Relationship Id="rId4" Type="http://schemas.openxmlformats.org/officeDocument/2006/relationships/image" Target="../media/image26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7.xml"/><Relationship Id="rId4" Type="http://schemas.openxmlformats.org/officeDocument/2006/relationships/image" Target="../media/image27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.xml"/><Relationship Id="rId4" Type="http://schemas.openxmlformats.org/officeDocument/2006/relationships/image" Target="../media/image2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.xml"/><Relationship Id="rId4" Type="http://schemas.openxmlformats.org/officeDocument/2006/relationships/image" Target="../media/image29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.xml"/><Relationship Id="rId4" Type="http://schemas.openxmlformats.org/officeDocument/2006/relationships/image" Target="../media/image30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.xml"/><Relationship Id="rId4" Type="http://schemas.openxmlformats.org/officeDocument/2006/relationships/image" Target="../media/image31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>
            <a:extLst>
              <a:ext uri="{FF2B5EF4-FFF2-40B4-BE49-F238E27FC236}">
                <a16:creationId xmlns:a16="http://schemas.microsoft.com/office/drawing/2014/main" id="{E5A64D6D-4F7B-C4E6-3DF0-51112DC6C859}"/>
              </a:ext>
            </a:extLst>
          </p:cNvPr>
          <p:cNvSpPr txBox="1">
            <a:spLocks/>
          </p:cNvSpPr>
          <p:nvPr/>
        </p:nvSpPr>
        <p:spPr bwMode="auto">
          <a:xfrm>
            <a:off x="1077686" y="3221497"/>
            <a:ext cx="6607629" cy="533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225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Montserrat" panose="00000500000000000000" pitchFamily="2" charset="0"/>
                <a:ea typeface="+mj-ea"/>
                <a:cs typeface="+mj-cs"/>
              </a:rPr>
              <a:t>Application Layer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8EE8B-4479-DBB2-A043-0D0A551A3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411" y="2207011"/>
            <a:ext cx="8043182" cy="5333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Introduction to Networking </a:t>
            </a:r>
          </a:p>
          <a:p>
            <a:pPr marL="0" indent="0">
              <a:buNone/>
            </a:pPr>
            <a:r>
              <a:rPr lang="en-US" dirty="0"/>
              <a:t>CT043-3-1 &amp; Version VE1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6905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Peer-to-Peer</a:t>
            </a:r>
            <a:br>
              <a:rPr lang="en-US" altLang="en-US" dirty="0"/>
            </a:br>
            <a:r>
              <a:rPr lang="en-US" altLang="en-US" dirty="0"/>
              <a:t>Client-Server Model</a:t>
            </a:r>
          </a:p>
        </p:txBody>
      </p:sp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22435" y="798944"/>
            <a:ext cx="7938985" cy="1532132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Client and server processes are considered to be in the application layer.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In the client/server model, the device </a:t>
            </a:r>
            <a:r>
              <a:rPr lang="en-US" b="1" dirty="0"/>
              <a:t>requesting</a:t>
            </a:r>
            <a:r>
              <a:rPr lang="en-US" dirty="0"/>
              <a:t> the information is called a client and the device </a:t>
            </a:r>
            <a:r>
              <a:rPr lang="en-US" b="1" dirty="0"/>
              <a:t>responding</a:t>
            </a:r>
            <a:r>
              <a:rPr lang="en-US" dirty="0"/>
              <a:t> to the request is called a server.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Application layer protocols describe the format of the requests and responses between clients and servers.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470CF8-4501-904B-8DE6-0F1D8E3034F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1725" y="2490356"/>
            <a:ext cx="4400550" cy="1854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0727055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Peer-to-Peer</a:t>
            </a:r>
            <a:br>
              <a:rPr lang="en-US" altLang="en-US" dirty="0"/>
            </a:br>
            <a:r>
              <a:rPr lang="en-US" altLang="en-US" dirty="0"/>
              <a:t>Peer-to-Peer Networks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3EA599-9EF6-BE44-900E-A2949CF66BC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68448" y="915554"/>
            <a:ext cx="8373276" cy="1891339"/>
          </a:xfrm>
        </p:spPr>
        <p:txBody>
          <a:bodyPr/>
          <a:lstStyle/>
          <a:p>
            <a:pPr algn="just"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US" dirty="0"/>
              <a:t>In a peer-to-peer (P2P) network, </a:t>
            </a:r>
            <a:r>
              <a:rPr lang="en-US" b="1" dirty="0"/>
              <a:t>two or more computers </a:t>
            </a:r>
            <a:r>
              <a:rPr lang="en-US" dirty="0"/>
              <a:t>are connected via a network and can share resources (such as printers and files) </a:t>
            </a:r>
            <a:r>
              <a:rPr lang="en-US" b="1" dirty="0"/>
              <a:t>without</a:t>
            </a:r>
            <a:r>
              <a:rPr lang="en-US" dirty="0"/>
              <a:t> having a dedicated </a:t>
            </a:r>
            <a:r>
              <a:rPr lang="en-US" b="1" dirty="0"/>
              <a:t>server</a:t>
            </a:r>
            <a:r>
              <a:rPr lang="en-US" dirty="0"/>
              <a:t>.</a:t>
            </a:r>
          </a:p>
          <a:p>
            <a:pPr algn="just"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US" dirty="0"/>
              <a:t>Every connected end device (known as a peer) can function as both a </a:t>
            </a:r>
            <a:r>
              <a:rPr lang="en-US" b="1" dirty="0"/>
              <a:t>server and a client</a:t>
            </a:r>
            <a:r>
              <a:rPr lang="en-US" dirty="0"/>
              <a:t>.</a:t>
            </a:r>
          </a:p>
          <a:p>
            <a:pPr algn="just"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US" dirty="0"/>
              <a:t>One computer might assume the role of server for one transaction while simultaneously serving as a client for another. The roles of client and server are set on a per request basis.</a:t>
            </a:r>
          </a:p>
          <a:p>
            <a:pPr marL="0" indent="0" algn="just"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B08D3F-6E0D-7042-88B0-EA3C9FB8858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86189" y="2923504"/>
            <a:ext cx="4771622" cy="154260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4422524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1" y="118872"/>
            <a:ext cx="9144000" cy="592921"/>
          </a:xfrm>
        </p:spPr>
        <p:txBody>
          <a:bodyPr/>
          <a:lstStyle/>
          <a:p>
            <a:r>
              <a:rPr lang="en-US" altLang="en-US" sz="1600" dirty="0"/>
              <a:t>Peer-to-Peer</a:t>
            </a:r>
            <a:br>
              <a:rPr lang="en-US" altLang="en-US" sz="1600" dirty="0"/>
            </a:br>
            <a:r>
              <a:rPr lang="en-US" altLang="en-US" dirty="0"/>
              <a:t>Peer-to-Peer Applications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FD26DA6-0FF9-5641-9731-B0A4BDCFDD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47337" y="867157"/>
            <a:ext cx="8649325" cy="1104128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A P2P application allows a device to act as </a:t>
            </a:r>
            <a:r>
              <a:rPr lang="en-US" b="1" dirty="0"/>
              <a:t>both a client and a server </a:t>
            </a:r>
            <a:r>
              <a:rPr lang="en-US" dirty="0"/>
              <a:t>within the same communication.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Some P2P applications use a </a:t>
            </a:r>
            <a:r>
              <a:rPr lang="en-US" b="1" dirty="0"/>
              <a:t>hybrid system </a:t>
            </a:r>
            <a:r>
              <a:rPr lang="en-US" dirty="0"/>
              <a:t>where each peer accesses an index server to get the location of a resource stored on another peer.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endParaRPr lang="en-US" altLang="ja-JP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E54141-D701-6049-AE0B-A96CA6EC39C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2734" y="2138450"/>
            <a:ext cx="3638529" cy="213789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24275094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Peer-to-Peer</a:t>
            </a:r>
            <a:br>
              <a:rPr lang="en-US" altLang="en-US" sz="1600" dirty="0"/>
            </a:br>
            <a:r>
              <a:rPr lang="en-US" altLang="en-US" dirty="0"/>
              <a:t>Common P2P Applications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DB50C7D-A789-1947-A197-D4C18A6B4C2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34337" y="896222"/>
            <a:ext cx="4096002" cy="3675778"/>
          </a:xfrm>
        </p:spPr>
        <p:txBody>
          <a:bodyPr/>
          <a:lstStyle/>
          <a:p>
            <a:pPr marL="0" indent="0" algn="just">
              <a:buNone/>
            </a:pPr>
            <a:r>
              <a:rPr lang="en-US" sz="1600" dirty="0"/>
              <a:t>With P2P applications, each computer in the network that is running the application can act as a client or a server for the other computers in the network that are also running the application.</a:t>
            </a:r>
          </a:p>
          <a:p>
            <a:pPr marL="0" indent="0" algn="just">
              <a:buNone/>
            </a:pPr>
            <a:r>
              <a:rPr lang="en-US" sz="1600" dirty="0"/>
              <a:t>Common P2P networks include the following:</a:t>
            </a:r>
          </a:p>
          <a:p>
            <a:pPr lvl="2" algn="just"/>
            <a:r>
              <a:rPr lang="en-US" sz="1600" b="1" dirty="0"/>
              <a:t>BitTorrent</a:t>
            </a:r>
          </a:p>
          <a:p>
            <a:pPr lvl="2" algn="just"/>
            <a:r>
              <a:rPr lang="en-US" sz="1600" dirty="0"/>
              <a:t>Direct Connect</a:t>
            </a:r>
          </a:p>
          <a:p>
            <a:pPr lvl="2" algn="just"/>
            <a:r>
              <a:rPr lang="en-US" sz="1600" dirty="0"/>
              <a:t>eDonkey</a:t>
            </a:r>
          </a:p>
          <a:p>
            <a:pPr lvl="2" algn="just"/>
            <a:r>
              <a:rPr lang="en-US" sz="1600" dirty="0"/>
              <a:t>Freenet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altLang="ja-JP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7F0888-DF2E-AE42-83C2-96E5A5F3E74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167952"/>
            <a:ext cx="4096002" cy="285879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083012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1798320"/>
            <a:ext cx="8231464" cy="919480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Web and Email Protocols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13693684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Web and Email Protocols</a:t>
            </a:r>
            <a:br>
              <a:rPr lang="en-US" dirty="0"/>
            </a:br>
            <a:r>
              <a:rPr lang="en-US" dirty="0"/>
              <a:t>Hypertext Transfer Protocol and Hypertext Markup Language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8A3AB3B0-9D4C-4845-86A8-9CDB13B2A87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34850" y="934540"/>
            <a:ext cx="8253749" cy="1525324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/>
              <a:t>When a web address or </a:t>
            </a:r>
            <a:r>
              <a:rPr lang="en-US" b="1" dirty="0">
                <a:solidFill>
                  <a:srgbClr val="FF0000"/>
                </a:solidFill>
              </a:rPr>
              <a:t>Uniform Resource Locator (URL</a:t>
            </a:r>
            <a:r>
              <a:rPr lang="en-US" dirty="0"/>
              <a:t>) is typed into a web </a:t>
            </a:r>
            <a:r>
              <a:rPr lang="en-US" b="1" dirty="0"/>
              <a:t>browser</a:t>
            </a:r>
            <a:r>
              <a:rPr lang="en-US" dirty="0"/>
              <a:t>, the web browser establishes a </a:t>
            </a:r>
            <a:r>
              <a:rPr lang="en-US" b="1" dirty="0"/>
              <a:t>connection</a:t>
            </a:r>
            <a:r>
              <a:rPr lang="en-US" dirty="0"/>
              <a:t> to the web service. The web service is running on the server that is using the </a:t>
            </a:r>
            <a:r>
              <a:rPr lang="en-US" b="1" dirty="0"/>
              <a:t>HTTP protocol</a:t>
            </a:r>
            <a:r>
              <a:rPr lang="en-US" dirty="0"/>
              <a:t>. </a:t>
            </a:r>
          </a:p>
          <a:p>
            <a:pPr marL="0" indent="0" algn="just">
              <a:buNone/>
            </a:pPr>
            <a:r>
              <a:rPr lang="en-US" dirty="0"/>
              <a:t>To better understand how the web browser and web server interact, examine how a web page is opened in a browser.</a:t>
            </a:r>
            <a:endParaRPr lang="en-US" altLang="ja-JP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96067A-572A-4C4F-B832-9A9F19BF3066}"/>
              </a:ext>
            </a:extLst>
          </p:cNvPr>
          <p:cNvSpPr txBox="1"/>
          <p:nvPr/>
        </p:nvSpPr>
        <p:spPr>
          <a:xfrm>
            <a:off x="334850" y="2683636"/>
            <a:ext cx="3168204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Step 1 </a:t>
            </a:r>
            <a:endParaRPr lang="en-US" sz="1400" dirty="0"/>
          </a:p>
          <a:p>
            <a:r>
              <a:rPr lang="en-US" sz="1400" dirty="0"/>
              <a:t>The browser interprets the </a:t>
            </a:r>
            <a:r>
              <a:rPr lang="en-US" sz="1400" i="1" dirty="0"/>
              <a:t>three</a:t>
            </a:r>
            <a:r>
              <a:rPr lang="en-US" sz="1400" dirty="0"/>
              <a:t> parts of the URL: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http (the protocol or scheme)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www.cisco.com (the server name)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index.html (the specific filename requested)</a:t>
            </a:r>
          </a:p>
          <a:p>
            <a:endParaRPr lang="en-US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9E13E8-DE12-DD41-92E8-798BC05E150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3486" y="2571750"/>
            <a:ext cx="4476750" cy="1206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1454137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Web and Email Protocols</a:t>
            </a:r>
            <a:br>
              <a:rPr lang="en-US" dirty="0"/>
            </a:br>
            <a:r>
              <a:rPr lang="en-US" sz="2300" dirty="0"/>
              <a:t>Hypertext Transfer Protocol and Hypertext Markup Language (Cont.)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96067A-572A-4C4F-B832-9A9F19BF3066}"/>
              </a:ext>
            </a:extLst>
          </p:cNvPr>
          <p:cNvSpPr txBox="1"/>
          <p:nvPr/>
        </p:nvSpPr>
        <p:spPr>
          <a:xfrm>
            <a:off x="516764" y="955923"/>
            <a:ext cx="3168204" cy="24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Step 2</a:t>
            </a:r>
            <a:endParaRPr lang="en-US" sz="1400" dirty="0"/>
          </a:p>
          <a:p>
            <a:r>
              <a:rPr lang="en-US" sz="1400" dirty="0"/>
              <a:t>The browser then checks with a name server to convert www.cisco.com into a numeric IP address, which it uses to connect to the server. </a:t>
            </a:r>
          </a:p>
          <a:p>
            <a:endParaRPr lang="en-US" sz="1400" dirty="0"/>
          </a:p>
          <a:p>
            <a:r>
              <a:rPr lang="en-US" sz="1400" dirty="0"/>
              <a:t>The client initiates an HTTP </a:t>
            </a:r>
            <a:r>
              <a:rPr lang="en-US" sz="1400" b="1" dirty="0"/>
              <a:t>request</a:t>
            </a:r>
            <a:r>
              <a:rPr lang="en-US" sz="1400" dirty="0"/>
              <a:t> to a server by sending a </a:t>
            </a:r>
            <a:r>
              <a:rPr lang="en-US" sz="1400" b="1" dirty="0">
                <a:solidFill>
                  <a:srgbClr val="FF0000"/>
                </a:solidFill>
              </a:rPr>
              <a:t>GET</a:t>
            </a:r>
            <a:r>
              <a:rPr lang="en-US" sz="1400" dirty="0"/>
              <a:t> request to the server and asks for the index.html file.</a:t>
            </a:r>
          </a:p>
          <a:p>
            <a:endParaRPr lang="en-US" sz="11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487A90-5A1C-274B-90DE-43979B0B390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6349" y="3262810"/>
            <a:ext cx="3369034" cy="12404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2C7754-EDF8-784D-8B24-183FB4E7C181}"/>
              </a:ext>
            </a:extLst>
          </p:cNvPr>
          <p:cNvSpPr txBox="1"/>
          <p:nvPr/>
        </p:nvSpPr>
        <p:spPr>
          <a:xfrm>
            <a:off x="4572000" y="955923"/>
            <a:ext cx="39409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Step 3</a:t>
            </a:r>
            <a:endParaRPr lang="en-US" sz="1400" dirty="0"/>
          </a:p>
          <a:p>
            <a:r>
              <a:rPr lang="en-US" sz="1400" dirty="0"/>
              <a:t>In response to the request, the server </a:t>
            </a:r>
            <a:r>
              <a:rPr lang="en-US" sz="1400" b="1" dirty="0"/>
              <a:t>sends</a:t>
            </a:r>
            <a:r>
              <a:rPr lang="en-US" sz="1400" dirty="0"/>
              <a:t> the HTML code for this web page to the browser.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613A1E-1EE0-894A-BCCD-1143E27C29B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0566" y="2182901"/>
            <a:ext cx="3565839" cy="215981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8927082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Web and Email Protocols</a:t>
            </a:r>
            <a:br>
              <a:rPr lang="en-US" dirty="0"/>
            </a:br>
            <a:r>
              <a:rPr lang="en-US" sz="2300" dirty="0"/>
              <a:t>Hypertext Transfer Protocol and Hypertext Markup Language (Cont.)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96067A-572A-4C4F-B832-9A9F19BF3066}"/>
              </a:ext>
            </a:extLst>
          </p:cNvPr>
          <p:cNvSpPr txBox="1"/>
          <p:nvPr/>
        </p:nvSpPr>
        <p:spPr>
          <a:xfrm>
            <a:off x="796953" y="993939"/>
            <a:ext cx="710547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Step 4</a:t>
            </a:r>
            <a:endParaRPr lang="en-US" sz="1400" dirty="0"/>
          </a:p>
          <a:p>
            <a:r>
              <a:rPr lang="en-US" sz="1400" dirty="0"/>
              <a:t>The browser </a:t>
            </a:r>
            <a:r>
              <a:rPr lang="en-US" sz="1400" b="1" dirty="0"/>
              <a:t>deciphers the HTML code </a:t>
            </a:r>
            <a:r>
              <a:rPr lang="en-US" sz="1400" dirty="0"/>
              <a:t>and formats the page for the browser window.</a:t>
            </a:r>
          </a:p>
          <a:p>
            <a:endParaRPr lang="en-US" sz="11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523439-CB19-8747-988D-F0DE366D211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11863" y="2011215"/>
            <a:ext cx="4695989" cy="227180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67644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Web and Email Protocols</a:t>
            </a:r>
            <a:br>
              <a:rPr lang="en-US" dirty="0"/>
            </a:br>
            <a:r>
              <a:rPr lang="en-US" dirty="0"/>
              <a:t>HTTP and HTTPS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8A3AB3B0-9D4C-4845-86A8-9CDB13B2A87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54451" y="798944"/>
            <a:ext cx="3923266" cy="3833192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HTTP is a request/response protocol that specifies the message types used for that communication. </a:t>
            </a:r>
          </a:p>
          <a:p>
            <a:pPr marL="0" indent="0">
              <a:buNone/>
            </a:pPr>
            <a:r>
              <a:rPr lang="en-US" sz="1600" dirty="0"/>
              <a:t>The </a:t>
            </a:r>
            <a:r>
              <a:rPr lang="en-US" sz="1600" b="1" dirty="0"/>
              <a:t>three</a:t>
            </a:r>
            <a:r>
              <a:rPr lang="en-US" sz="1600" dirty="0"/>
              <a:t> common message types are GET, POST, and PUT: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400" b="1" dirty="0"/>
              <a:t>GET</a:t>
            </a:r>
            <a:r>
              <a:rPr lang="en-US" sz="1400" dirty="0"/>
              <a:t> - This is a client </a:t>
            </a:r>
            <a:r>
              <a:rPr lang="en-US" sz="1400" b="1" dirty="0"/>
              <a:t>request</a:t>
            </a:r>
            <a:r>
              <a:rPr lang="en-US" sz="1400" dirty="0"/>
              <a:t> for data. A client (web browser) sends the GET message to the web server to request HTML pages.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400" b="1" dirty="0"/>
              <a:t>POST</a:t>
            </a:r>
            <a:r>
              <a:rPr lang="en-US" sz="1400" dirty="0"/>
              <a:t> - This </a:t>
            </a:r>
            <a:r>
              <a:rPr lang="en-US" sz="1400" b="1" dirty="0"/>
              <a:t>uploads data files </a:t>
            </a:r>
            <a:r>
              <a:rPr lang="en-US" sz="1400" dirty="0"/>
              <a:t>to the web server, such as form data.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400" b="1" dirty="0"/>
              <a:t>PUT</a:t>
            </a:r>
            <a:r>
              <a:rPr lang="en-US" sz="1400" dirty="0"/>
              <a:t> - This </a:t>
            </a:r>
            <a:r>
              <a:rPr lang="en-US" sz="1400" b="1" dirty="0"/>
              <a:t>uploads</a:t>
            </a:r>
            <a:r>
              <a:rPr lang="en-US" sz="1400" dirty="0"/>
              <a:t> resources or </a:t>
            </a:r>
            <a:r>
              <a:rPr lang="en-US" sz="1400" b="1" dirty="0"/>
              <a:t>content to the web </a:t>
            </a:r>
            <a:r>
              <a:rPr lang="en-US" sz="1400" dirty="0"/>
              <a:t>server, such as an image.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400" dirty="0"/>
              <a:t>HTTP port (80), HTTPS port (443)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A5A68B-2DFD-284C-BC56-64FDC9705E1D}"/>
              </a:ext>
            </a:extLst>
          </p:cNvPr>
          <p:cNvSpPr txBox="1"/>
          <p:nvPr/>
        </p:nvSpPr>
        <p:spPr>
          <a:xfrm>
            <a:off x="4947804" y="3893472"/>
            <a:ext cx="33813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Note: </a:t>
            </a:r>
            <a:r>
              <a:rPr lang="en-US" sz="1400" dirty="0"/>
              <a:t>HTTP is not a secure protocol. For secure communications sent across the internet, HTTPS should be used.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0FE66E-3BA3-1147-9B07-9B55ED14D79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309296"/>
            <a:ext cx="4132991" cy="252490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88145085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Web and Email Protocols</a:t>
            </a:r>
            <a:br>
              <a:rPr lang="en-US" dirty="0"/>
            </a:br>
            <a:r>
              <a:rPr lang="en-US" dirty="0"/>
              <a:t>Email Protocols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8A3AB3B0-9D4C-4845-86A8-9CDB13B2A87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01337" y="798944"/>
            <a:ext cx="4563848" cy="3593582"/>
          </a:xfrm>
        </p:spPr>
        <p:txBody>
          <a:bodyPr/>
          <a:lstStyle/>
          <a:p>
            <a:pPr marL="0" indent="0" algn="just">
              <a:buNone/>
            </a:pPr>
            <a:r>
              <a:rPr lang="en-US" sz="1600" dirty="0"/>
              <a:t>Email is a </a:t>
            </a:r>
            <a:r>
              <a:rPr lang="en-US" sz="1600" b="1" dirty="0"/>
              <a:t>store-and-forward</a:t>
            </a:r>
            <a:r>
              <a:rPr lang="en-US" sz="1600" dirty="0"/>
              <a:t> method of sending, storing, and retrieving electronic messages across a network. Email messages are </a:t>
            </a:r>
            <a:r>
              <a:rPr lang="en-US" sz="1600" b="1" dirty="0"/>
              <a:t>stored</a:t>
            </a:r>
            <a:r>
              <a:rPr lang="en-US" sz="1600" dirty="0"/>
              <a:t> in databases on mail </a:t>
            </a:r>
            <a:r>
              <a:rPr lang="en-US" sz="1600" b="1" dirty="0"/>
              <a:t>servers</a:t>
            </a:r>
            <a:r>
              <a:rPr lang="en-US" sz="1600" dirty="0"/>
              <a:t>. Email clients communicate with mail servers to send and receive email.</a:t>
            </a:r>
          </a:p>
          <a:p>
            <a:pPr marL="0" indent="0" algn="just">
              <a:buNone/>
            </a:pPr>
            <a:r>
              <a:rPr lang="en-US" sz="1600" dirty="0"/>
              <a:t>The </a:t>
            </a:r>
            <a:r>
              <a:rPr lang="en-US" sz="1600" b="1" dirty="0"/>
              <a:t>email protocols </a:t>
            </a:r>
            <a:r>
              <a:rPr lang="en-US" sz="1600" dirty="0"/>
              <a:t>used for operation are: 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sz="1600" dirty="0"/>
              <a:t>Simple Mail Transfer Protocol (SMTP) – used to </a:t>
            </a:r>
            <a:r>
              <a:rPr lang="en-US" sz="1600" b="1" dirty="0"/>
              <a:t>send mail</a:t>
            </a:r>
            <a:r>
              <a:rPr lang="en-US" sz="1600" dirty="0"/>
              <a:t>.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sz="1600" dirty="0"/>
              <a:t>Post Office Protocol (POP) &amp; IMAP – used for clients to </a:t>
            </a:r>
            <a:r>
              <a:rPr lang="en-US" sz="1600" b="1" dirty="0"/>
              <a:t>receive mail.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62A158-1A2F-834B-AA99-AC8B6A2F065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5185" y="1182807"/>
            <a:ext cx="3931776" cy="277788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970807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469497" y="2316480"/>
            <a:ext cx="6672708" cy="108014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Application Layer</a:t>
            </a:r>
            <a:b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</a:b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9389863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41393"/>
            <a:ext cx="9144000" cy="757551"/>
          </a:xfrm>
        </p:spPr>
        <p:txBody>
          <a:bodyPr/>
          <a:lstStyle/>
          <a:p>
            <a:r>
              <a:rPr lang="en-US" sz="1600" dirty="0"/>
              <a:t>Web and Email Protocols</a:t>
            </a:r>
            <a:br>
              <a:rPr lang="en-US" dirty="0"/>
            </a:br>
            <a:r>
              <a:rPr lang="en-US" dirty="0"/>
              <a:t>SMTP, POP and IMAP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508BDD6-5B8B-CF4E-B525-A3D2A9FA98A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9391" y="798944"/>
            <a:ext cx="4010823" cy="3811693"/>
          </a:xfrm>
        </p:spPr>
        <p:txBody>
          <a:bodyPr/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dirty="0"/>
              <a:t>When a client sends email, the client SMTP process connects with a server SMTP process on well-known </a:t>
            </a:r>
            <a:r>
              <a:rPr lang="en-US" b="1" dirty="0"/>
              <a:t>port 25. 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dirty="0"/>
              <a:t>After the connection is made, the client attempts to </a:t>
            </a:r>
            <a:r>
              <a:rPr lang="en-US" b="1" dirty="0"/>
              <a:t>send</a:t>
            </a:r>
            <a:r>
              <a:rPr lang="en-US" dirty="0"/>
              <a:t> the email to the server across the connection. 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dirty="0"/>
              <a:t>When the server receives the message, it either places the message in a </a:t>
            </a:r>
            <a:r>
              <a:rPr lang="en-US" b="1" dirty="0"/>
              <a:t>local</a:t>
            </a:r>
            <a:r>
              <a:rPr lang="en-US" dirty="0"/>
              <a:t> account, if the recipient is local, or forwards the message to </a:t>
            </a:r>
            <a:r>
              <a:rPr lang="en-US" b="1" dirty="0"/>
              <a:t>another mail server </a:t>
            </a:r>
            <a:r>
              <a:rPr lang="en-US" dirty="0"/>
              <a:t>for delivery.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dirty="0"/>
              <a:t>The destination email server may not be online or may be busy. If so, SMTP </a:t>
            </a:r>
            <a:r>
              <a:rPr lang="en-US" b="1" dirty="0"/>
              <a:t>spools</a:t>
            </a:r>
            <a:r>
              <a:rPr lang="en-US" dirty="0"/>
              <a:t> messages to be sent at a later time. 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280D7-3AAC-2F4F-A10C-2BF65CDD24A5}"/>
              </a:ext>
            </a:extLst>
          </p:cNvPr>
          <p:cNvSpPr txBox="1"/>
          <p:nvPr/>
        </p:nvSpPr>
        <p:spPr>
          <a:xfrm>
            <a:off x="4173731" y="3698225"/>
            <a:ext cx="46045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Note</a:t>
            </a:r>
            <a:r>
              <a:rPr lang="en-US" sz="1400" dirty="0"/>
              <a:t>: SMTP message formats require a message header (recipient email address &amp; sender email address) and a message body.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221D30-2DD5-7848-A041-0C1604ECB20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2354" y="1148020"/>
            <a:ext cx="3804455" cy="227679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18232113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41393"/>
            <a:ext cx="9144000" cy="757551"/>
          </a:xfrm>
        </p:spPr>
        <p:txBody>
          <a:bodyPr/>
          <a:lstStyle/>
          <a:p>
            <a:r>
              <a:rPr lang="en-US" sz="1600" dirty="0"/>
              <a:t>Web and Email Protocols</a:t>
            </a:r>
            <a:br>
              <a:rPr lang="en-US" dirty="0"/>
            </a:br>
            <a:r>
              <a:rPr lang="en-US" dirty="0"/>
              <a:t>SMTP, POP and IMAP (Cont.)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508BDD6-5B8B-CF4E-B525-A3D2A9FA98A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7904" y="720550"/>
            <a:ext cx="8288844" cy="64633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POP is used by an application to </a:t>
            </a:r>
            <a:r>
              <a:rPr lang="en-US" sz="1600" b="1" dirty="0"/>
              <a:t>retrieve</a:t>
            </a:r>
            <a:r>
              <a:rPr lang="en-US" sz="1600" dirty="0"/>
              <a:t> mail from a mail server. When mail is downloaded from the server to the client using POP the messages are then </a:t>
            </a:r>
            <a:r>
              <a:rPr lang="en-US" sz="1600" b="1" dirty="0"/>
              <a:t>deleted</a:t>
            </a:r>
            <a:r>
              <a:rPr lang="en-US" sz="1600" dirty="0"/>
              <a:t> on the server.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0BF74-693D-A948-BA3D-E75F2787A14C}"/>
              </a:ext>
            </a:extLst>
          </p:cNvPr>
          <p:cNvSpPr txBox="1"/>
          <p:nvPr/>
        </p:nvSpPr>
        <p:spPr>
          <a:xfrm>
            <a:off x="181087" y="1445276"/>
            <a:ext cx="4121239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362" lvl="1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The server starts the POP service by passively listening on TCP port </a:t>
            </a:r>
            <a:r>
              <a:rPr lang="en-US" sz="1600" b="1" dirty="0"/>
              <a:t>110</a:t>
            </a:r>
            <a:r>
              <a:rPr lang="en-US" sz="1600" dirty="0"/>
              <a:t> for client connection requests. </a:t>
            </a:r>
          </a:p>
          <a:p>
            <a:pPr marL="360362" lvl="1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When a client wants to make use of the service, it sends a </a:t>
            </a:r>
            <a:r>
              <a:rPr lang="en-US" sz="1600" b="1" dirty="0"/>
              <a:t>request</a:t>
            </a:r>
            <a:r>
              <a:rPr lang="en-US" sz="1600" dirty="0"/>
              <a:t> to establish a TCP connection with the server.</a:t>
            </a:r>
          </a:p>
          <a:p>
            <a:pPr marL="360362" lvl="1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When the connection is established, the </a:t>
            </a:r>
            <a:r>
              <a:rPr lang="en-US" sz="1600" b="1" dirty="0"/>
              <a:t>POP server sends a greeting</a:t>
            </a:r>
            <a:r>
              <a:rPr lang="en-US" sz="1600" dirty="0"/>
              <a:t>. </a:t>
            </a:r>
          </a:p>
          <a:p>
            <a:pPr marL="360362" lvl="1" indent="-1714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The client and POP server then </a:t>
            </a:r>
            <a:r>
              <a:rPr lang="en-US" sz="1600" b="1" dirty="0"/>
              <a:t>exchange commands </a:t>
            </a:r>
            <a:r>
              <a:rPr lang="en-US" sz="1600" dirty="0"/>
              <a:t>and responses until the connection is closed or aborted.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280D7-3AAC-2F4F-A10C-2BF65CDD24A5}"/>
              </a:ext>
            </a:extLst>
          </p:cNvPr>
          <p:cNvSpPr txBox="1"/>
          <p:nvPr/>
        </p:nvSpPr>
        <p:spPr>
          <a:xfrm>
            <a:off x="4302326" y="3995480"/>
            <a:ext cx="4604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Note: Since POP does not store messages, it is not recommended for small businesses that need a centralized backup solution.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76C8FC-AA7E-4540-8C1B-7D30BA76690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59168" y="1537703"/>
            <a:ext cx="3690825" cy="23653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43040641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41393"/>
            <a:ext cx="9144000" cy="757551"/>
          </a:xfrm>
        </p:spPr>
        <p:txBody>
          <a:bodyPr/>
          <a:lstStyle/>
          <a:p>
            <a:r>
              <a:rPr lang="en-US" sz="1600" dirty="0"/>
              <a:t>Web and Email Protocols</a:t>
            </a:r>
            <a:br>
              <a:rPr lang="en-US" dirty="0"/>
            </a:br>
            <a:r>
              <a:rPr lang="en-US" dirty="0"/>
              <a:t>SMTP, POP and IMAP (Cont.)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508BDD6-5B8B-CF4E-B525-A3D2A9FA98A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65759" y="798944"/>
            <a:ext cx="3804455" cy="3811693"/>
          </a:xfrm>
        </p:spPr>
        <p:txBody>
          <a:bodyPr/>
          <a:lstStyle/>
          <a:p>
            <a:pPr marL="0" indent="0" algn="just">
              <a:buNone/>
            </a:pPr>
            <a:r>
              <a:rPr lang="en-US" sz="1600" dirty="0"/>
              <a:t>IMAP is another protocol that describes a method to retrieve email messages.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600" dirty="0"/>
              <a:t>Unlike POP, when a user connects to an IMAP server, </a:t>
            </a:r>
            <a:r>
              <a:rPr lang="en-US" sz="1600" b="1" dirty="0"/>
              <a:t>copies</a:t>
            </a:r>
            <a:r>
              <a:rPr lang="en-US" sz="1600" dirty="0"/>
              <a:t> of the messages are downloaded to the client application. The original messages are </a:t>
            </a:r>
            <a:r>
              <a:rPr lang="en-US" sz="1600" b="1" dirty="0"/>
              <a:t>kept</a:t>
            </a:r>
            <a:r>
              <a:rPr lang="en-US" sz="1600" dirty="0"/>
              <a:t> on the server until manually deleted. 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600" dirty="0"/>
              <a:t> When a user decides to delete a message, the server synchronizes that action and deletes the message from the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D3C51F-9248-F141-809D-8ED8CD72475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190312"/>
            <a:ext cx="4013820" cy="276287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73301384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1788160"/>
            <a:ext cx="8280314" cy="92964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Addressing Services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86944279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" y="41393"/>
            <a:ext cx="4571999" cy="757551"/>
          </a:xfrm>
        </p:spPr>
        <p:txBody>
          <a:bodyPr/>
          <a:lstStyle/>
          <a:p>
            <a:r>
              <a:rPr lang="en-US" sz="1600" dirty="0">
                <a:latin typeface="Arial" charset="0"/>
              </a:rPr>
              <a:t>IP Addressing Services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Domain Name Service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77840" y="855700"/>
            <a:ext cx="3698542" cy="3456241"/>
          </a:xfrm>
        </p:spPr>
        <p:txBody>
          <a:bodyPr/>
          <a:lstStyle/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Domain names were created to convert the </a:t>
            </a:r>
            <a:r>
              <a:rPr lang="en-US" sz="1600" b="1" dirty="0"/>
              <a:t>numeric IP addresses </a:t>
            </a:r>
            <a:r>
              <a:rPr lang="en-US" sz="1600" dirty="0"/>
              <a:t>into a simple, recognizable name.</a:t>
            </a:r>
          </a:p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Fully-qualified domain names (FQDNs), such as http://www.cisco.com, are much </a:t>
            </a:r>
            <a:r>
              <a:rPr lang="en-US" sz="1600" b="1" dirty="0"/>
              <a:t>easier for people to remember </a:t>
            </a:r>
            <a:r>
              <a:rPr lang="en-US" sz="1600" dirty="0"/>
              <a:t>than 198.133.219.25.</a:t>
            </a:r>
          </a:p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The DNS protocol defines an automated service that matches resource names with the required numeric network address. It includes the format for queries, responses, and data.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8D7A97-2DB3-AF48-B8C9-2127DC9CFB0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2455" y="168661"/>
            <a:ext cx="3142713" cy="1476344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C006C51B-AE10-F048-9A47-6EA5F94ECD61}"/>
              </a:ext>
            </a:extLst>
          </p:cNvPr>
          <p:cNvSpPr/>
          <p:nvPr/>
        </p:nvSpPr>
        <p:spPr>
          <a:xfrm>
            <a:off x="6279999" y="1645005"/>
            <a:ext cx="231819" cy="279934"/>
          </a:xfrm>
          <a:prstGeom prst="downArrow">
            <a:avLst/>
          </a:prstGeom>
          <a:solidFill>
            <a:srgbClr val="36A4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B2DB6A-04F6-5947-BC52-BA8EF0D14A7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2455" y="1966884"/>
            <a:ext cx="3142713" cy="920439"/>
          </a:xfrm>
          <a:prstGeom prst="rect">
            <a:avLst/>
          </a:prstGeom>
        </p:spPr>
      </p:pic>
      <p:sp>
        <p:nvSpPr>
          <p:cNvPr id="12" name="Down Arrow 11">
            <a:extLst>
              <a:ext uri="{FF2B5EF4-FFF2-40B4-BE49-F238E27FC236}">
                <a16:creationId xmlns:a16="http://schemas.microsoft.com/office/drawing/2014/main" id="{821FA132-4366-6D41-9DC5-061AF00EA497}"/>
              </a:ext>
            </a:extLst>
          </p:cNvPr>
          <p:cNvSpPr/>
          <p:nvPr/>
        </p:nvSpPr>
        <p:spPr>
          <a:xfrm>
            <a:off x="6279999" y="2817519"/>
            <a:ext cx="231819" cy="279934"/>
          </a:xfrm>
          <a:prstGeom prst="downArrow">
            <a:avLst/>
          </a:prstGeom>
          <a:solidFill>
            <a:srgbClr val="36A4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ED8F21-EC3C-A849-9DEF-D0AB8C02F385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2455" y="3106467"/>
            <a:ext cx="3156032" cy="18683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99570505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IP Addressing Services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DNS Message Format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5358" y="938988"/>
            <a:ext cx="8444850" cy="3607254"/>
          </a:xfrm>
        </p:spPr>
        <p:txBody>
          <a:bodyPr/>
          <a:lstStyle/>
          <a:p>
            <a:pPr marL="0" indent="0" algn="just">
              <a:lnSpc>
                <a:spcPct val="85000"/>
              </a:lnSpc>
              <a:spcBef>
                <a:spcPct val="30000"/>
              </a:spcBef>
              <a:buNone/>
            </a:pPr>
            <a:r>
              <a:rPr lang="en-US" dirty="0"/>
              <a:t>The DNS server </a:t>
            </a:r>
            <a:r>
              <a:rPr lang="en-US" b="1" dirty="0"/>
              <a:t>stores different types </a:t>
            </a:r>
            <a:r>
              <a:rPr lang="en-US" dirty="0"/>
              <a:t>of resource records that are used to resolve names. These records contain the name, address, and type of record.</a:t>
            </a:r>
          </a:p>
          <a:p>
            <a:pPr marL="0" indent="0" algn="just">
              <a:buNone/>
            </a:pPr>
            <a:r>
              <a:rPr lang="en-US" dirty="0"/>
              <a:t>Some of these record types are as follows: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b="1" dirty="0"/>
              <a:t>A</a:t>
            </a:r>
            <a:r>
              <a:rPr lang="en-US" dirty="0"/>
              <a:t> - An end device IPv4 address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b="1" dirty="0"/>
              <a:t>NS</a:t>
            </a:r>
            <a:r>
              <a:rPr lang="en-US" dirty="0"/>
              <a:t> - An authoritative name server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b="1" dirty="0"/>
              <a:t>AAAA</a:t>
            </a:r>
            <a:r>
              <a:rPr lang="en-US" dirty="0"/>
              <a:t> - An end device IPv6 address (pronounced quad-A)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b="1" dirty="0"/>
              <a:t>MX</a:t>
            </a:r>
            <a:r>
              <a:rPr lang="en-US" dirty="0"/>
              <a:t> - A mail exchange record</a:t>
            </a:r>
            <a:endParaRPr lang="en-US" b="1" dirty="0"/>
          </a:p>
          <a:p>
            <a:pPr marL="0" indent="0" algn="just">
              <a:lnSpc>
                <a:spcPct val="85000"/>
              </a:lnSpc>
              <a:spcBef>
                <a:spcPct val="30000"/>
              </a:spcBef>
              <a:buNone/>
            </a:pPr>
            <a:r>
              <a:rPr lang="en-US" dirty="0"/>
              <a:t>When a client makes a query, the server DNS process first looks at its </a:t>
            </a:r>
            <a:r>
              <a:rPr lang="en-US" b="1" dirty="0"/>
              <a:t>own records </a:t>
            </a:r>
            <a:r>
              <a:rPr lang="en-US" dirty="0"/>
              <a:t>to resolve the name. If it is unable to resolve the name by using its stored records, it </a:t>
            </a:r>
            <a:r>
              <a:rPr lang="en-US" b="1" dirty="0"/>
              <a:t>contacts other servers </a:t>
            </a:r>
            <a:r>
              <a:rPr lang="en-US" dirty="0"/>
              <a:t>to resolve the name. </a:t>
            </a:r>
          </a:p>
          <a:p>
            <a:pPr marL="0" indent="0" algn="just">
              <a:lnSpc>
                <a:spcPct val="85000"/>
              </a:lnSpc>
              <a:spcBef>
                <a:spcPct val="30000"/>
              </a:spcBef>
              <a:buNone/>
            </a:pPr>
            <a:r>
              <a:rPr lang="en-US" dirty="0"/>
              <a:t>After a match is found and returned to the original requesting server, the server temporarily stores the numbered address in the event that the same name is requested again.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35807511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IP Addressing Services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DNS Message Format (Cont.)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8237" y="924939"/>
            <a:ext cx="8444850" cy="851175"/>
          </a:xfrm>
        </p:spPr>
        <p:txBody>
          <a:bodyPr/>
          <a:lstStyle/>
          <a:p>
            <a:pPr marL="0" indent="0">
              <a:lnSpc>
                <a:spcPct val="85000"/>
              </a:lnSpc>
              <a:spcBef>
                <a:spcPct val="30000"/>
              </a:spcBef>
              <a:buNone/>
            </a:pPr>
            <a:r>
              <a:rPr lang="en-US" dirty="0"/>
              <a:t>DNS uses the same message format between servers, consisting of a question, answer, authority, and additional information for all types of client queries and server responses, error messages, and transfer of resource record information.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C980BE5-FAC9-104D-A85A-B7F1F7B030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1289"/>
              </p:ext>
            </p:extLst>
          </p:nvPr>
        </p:nvGraphicFramePr>
        <p:xfrm>
          <a:off x="1271638" y="1902109"/>
          <a:ext cx="660072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0913">
                  <a:extLst>
                    <a:ext uri="{9D8B030D-6E8A-4147-A177-3AD203B41FA5}">
                      <a16:colId xmlns:a16="http://schemas.microsoft.com/office/drawing/2014/main" val="2315706228"/>
                    </a:ext>
                  </a:extLst>
                </a:gridCol>
                <a:gridCol w="4459811">
                  <a:extLst>
                    <a:ext uri="{9D8B030D-6E8A-4147-A177-3AD203B41FA5}">
                      <a16:colId xmlns:a16="http://schemas.microsoft.com/office/drawing/2014/main" val="5426077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dirty="0">
                          <a:effectLst/>
                        </a:rPr>
                        <a:t>DNS message section</a:t>
                      </a:r>
                      <a:endParaRPr lang="en-US" sz="1200" dirty="0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dirty="0">
                          <a:effectLst/>
                        </a:rPr>
                        <a:t>Description</a:t>
                      </a:r>
                      <a:endParaRPr lang="en-US" sz="1200" dirty="0">
                        <a:effectLst/>
                      </a:endParaRP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315480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200" b="0" dirty="0">
                          <a:effectLst/>
                        </a:rPr>
                        <a:t>Question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 b="0" dirty="0">
                          <a:effectLst/>
                        </a:rPr>
                        <a:t>The question for the </a:t>
                      </a:r>
                      <a:r>
                        <a:rPr lang="en-US" sz="1200" b="1" dirty="0">
                          <a:effectLst/>
                        </a:rPr>
                        <a:t>name server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252125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200" b="0" dirty="0">
                          <a:effectLst/>
                        </a:rPr>
                        <a:t>Answer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 b="0" dirty="0">
                          <a:effectLst/>
                        </a:rPr>
                        <a:t>Resource Records </a:t>
                      </a:r>
                      <a:r>
                        <a:rPr lang="en-US" sz="1200" b="1" dirty="0">
                          <a:effectLst/>
                        </a:rPr>
                        <a:t>answering the question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891012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200" b="0" dirty="0">
                          <a:effectLst/>
                        </a:rPr>
                        <a:t>Authority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 b="0" dirty="0">
                          <a:effectLst/>
                        </a:rPr>
                        <a:t>Resource Records pointing toward an </a:t>
                      </a:r>
                      <a:r>
                        <a:rPr lang="en-US" sz="1200" b="1" dirty="0">
                          <a:effectLst/>
                        </a:rPr>
                        <a:t>authority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540945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200" b="0" dirty="0">
                          <a:effectLst/>
                        </a:rPr>
                        <a:t>Additional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 b="0" dirty="0">
                          <a:effectLst/>
                        </a:rPr>
                        <a:t>Resource Records holding </a:t>
                      </a:r>
                      <a:r>
                        <a:rPr lang="en-US" sz="1200" b="1" dirty="0">
                          <a:effectLst/>
                        </a:rPr>
                        <a:t>additional information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391980171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33297203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IP Addressing Services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DNS Hierarchy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5356" y="938987"/>
            <a:ext cx="4426644" cy="3697407"/>
          </a:xfrm>
        </p:spPr>
        <p:txBody>
          <a:bodyPr/>
          <a:lstStyle/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sz="1450" dirty="0"/>
              <a:t>DNS uses a </a:t>
            </a:r>
            <a:r>
              <a:rPr lang="en-US" sz="1450" b="1" dirty="0"/>
              <a:t>hierarchical</a:t>
            </a:r>
            <a:r>
              <a:rPr lang="en-US" sz="1450" dirty="0"/>
              <a:t> system to create a database to provide name resolution.</a:t>
            </a:r>
          </a:p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sz="1450" dirty="0"/>
              <a:t>Each DNS server maintains a specific </a:t>
            </a:r>
            <a:r>
              <a:rPr lang="en-US" sz="1450" b="1" dirty="0"/>
              <a:t>database</a:t>
            </a:r>
            <a:r>
              <a:rPr lang="en-US" sz="1450" dirty="0"/>
              <a:t> file and is only responsible for managing name-to-IP mappings for that </a:t>
            </a:r>
            <a:r>
              <a:rPr lang="en-US" sz="1450" b="1" dirty="0"/>
              <a:t>small portion </a:t>
            </a:r>
            <a:r>
              <a:rPr lang="en-US" sz="1450" dirty="0"/>
              <a:t>of the entire DNS structure.</a:t>
            </a:r>
          </a:p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sz="1450" dirty="0"/>
              <a:t>When a DNS server receives a request for a name translation that is not within its DNS zone, the </a:t>
            </a:r>
            <a:r>
              <a:rPr lang="en-US" sz="1450" b="1" dirty="0"/>
              <a:t>DNS server forwards the request to another </a:t>
            </a:r>
            <a:r>
              <a:rPr lang="en-US" sz="1450" dirty="0"/>
              <a:t>DNS server within the proper zone for translation.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50" dirty="0"/>
              <a:t>Examples of top-level domains:</a:t>
            </a:r>
          </a:p>
          <a:p>
            <a:pPr lvl="2" algn="just"/>
            <a:r>
              <a:rPr lang="en-US" b="1" dirty="0"/>
              <a:t>.com</a:t>
            </a:r>
            <a:r>
              <a:rPr lang="en-US" dirty="0"/>
              <a:t> - a business or industry</a:t>
            </a:r>
          </a:p>
          <a:p>
            <a:pPr lvl="2" algn="just"/>
            <a:r>
              <a:rPr lang="en-US" b="1" dirty="0"/>
              <a:t>.org</a:t>
            </a:r>
            <a:r>
              <a:rPr lang="en-US" dirty="0"/>
              <a:t> - a non-profit organization</a:t>
            </a:r>
          </a:p>
          <a:p>
            <a:pPr lvl="2" algn="just"/>
            <a:r>
              <a:rPr lang="en-US" b="1" dirty="0"/>
              <a:t>.au</a:t>
            </a:r>
            <a:r>
              <a:rPr lang="en-US" dirty="0"/>
              <a:t> - Australia</a:t>
            </a:r>
          </a:p>
          <a:p>
            <a:pPr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endParaRPr lang="en-US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F54D7E-85AC-F849-98E7-21E1FEC4A5B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671911"/>
            <a:ext cx="4146997" cy="37996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74411612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IP Addressing Services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The nslookup Command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5356" y="938987"/>
            <a:ext cx="4426644" cy="3452709"/>
          </a:xfrm>
        </p:spPr>
        <p:txBody>
          <a:bodyPr/>
          <a:lstStyle/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Nslookup</a:t>
            </a:r>
            <a:r>
              <a:rPr lang="en-US" dirty="0"/>
              <a:t> is a computer operating system utility that allows a user to </a:t>
            </a:r>
            <a:r>
              <a:rPr lang="en-US" b="1" dirty="0"/>
              <a:t>manually query </a:t>
            </a:r>
            <a:r>
              <a:rPr lang="en-US" dirty="0"/>
              <a:t>the DNS servers configured on the device to resolve a given host name. </a:t>
            </a:r>
          </a:p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This utility can also be used to troubleshoot name resolution issues and to verify the current status of the name servers.</a:t>
            </a:r>
          </a:p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When the </a:t>
            </a:r>
            <a:r>
              <a:rPr lang="en-US" b="1" dirty="0"/>
              <a:t>nslookup</a:t>
            </a:r>
            <a:r>
              <a:rPr lang="en-US" dirty="0"/>
              <a:t> command is issued, the default DNS server configured for your host is displayed.  </a:t>
            </a:r>
          </a:p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The name of a host or domain can be entered at the </a:t>
            </a:r>
            <a:r>
              <a:rPr lang="en-US" b="1" dirty="0"/>
              <a:t>nslookup</a:t>
            </a:r>
            <a:r>
              <a:rPr lang="en-US" dirty="0"/>
              <a:t> prompt.</a:t>
            </a:r>
          </a:p>
          <a:p>
            <a:pPr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endParaRPr lang="en-US" sz="13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31C44E-5369-ED4A-8F52-91563D16719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3217" y="1104274"/>
            <a:ext cx="3189489" cy="27931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79125942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IP Addressing Services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Dynamic Host Configuration Protocol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5356" y="748804"/>
            <a:ext cx="4707997" cy="3645891"/>
          </a:xfrm>
        </p:spPr>
        <p:txBody>
          <a:bodyPr/>
          <a:lstStyle/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The Dynamic Host Configuration Protocol (DHCP) for IPv4 service </a:t>
            </a:r>
            <a:r>
              <a:rPr lang="en-US" b="1" dirty="0"/>
              <a:t>automates</a:t>
            </a:r>
            <a:r>
              <a:rPr lang="en-US" dirty="0"/>
              <a:t> the </a:t>
            </a:r>
            <a:r>
              <a:rPr lang="en-US" b="1" dirty="0"/>
              <a:t>assignment of IPv4 </a:t>
            </a:r>
            <a:r>
              <a:rPr lang="en-US" dirty="0"/>
              <a:t>addresses, subnet masks, gateways, and other IPv4 networking parameters. </a:t>
            </a:r>
          </a:p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DHCP is considered dynamic addressing compared to </a:t>
            </a:r>
            <a:r>
              <a:rPr lang="en-US" b="1" dirty="0"/>
              <a:t>static</a:t>
            </a:r>
            <a:r>
              <a:rPr lang="en-US" dirty="0"/>
              <a:t> addressing. Static addressing is </a:t>
            </a:r>
            <a:r>
              <a:rPr lang="en-US" b="1" dirty="0"/>
              <a:t>manually</a:t>
            </a:r>
            <a:r>
              <a:rPr lang="en-US" dirty="0"/>
              <a:t> entering IP address information.</a:t>
            </a:r>
          </a:p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When a host connects to the network, the DHCP server is </a:t>
            </a:r>
            <a:r>
              <a:rPr lang="en-US" b="1" dirty="0"/>
              <a:t>contacted</a:t>
            </a:r>
            <a:r>
              <a:rPr lang="en-US" dirty="0"/>
              <a:t>, and an address is requested. The DHCP server chooses an address from a configured range of addresses called a </a:t>
            </a:r>
            <a:r>
              <a:rPr lang="en-US" b="1" dirty="0"/>
              <a:t>pool</a:t>
            </a:r>
            <a:r>
              <a:rPr lang="en-US" dirty="0"/>
              <a:t> and assigns (leases) it to the host.</a:t>
            </a:r>
          </a:p>
          <a:p>
            <a:pPr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Many networks use both DHCP and static addressing. DHCP is used for general purpose hosts, such as end user devices. </a:t>
            </a:r>
            <a:r>
              <a:rPr lang="en-US" b="1" dirty="0"/>
              <a:t>Static</a:t>
            </a:r>
            <a:r>
              <a:rPr lang="en-US" dirty="0"/>
              <a:t> addressing is used for network devices, such as gateway </a:t>
            </a:r>
            <a:r>
              <a:rPr lang="en-US" b="1" dirty="0"/>
              <a:t>routers, switches, servers, and printers</a:t>
            </a:r>
            <a:r>
              <a:rPr lang="en-US" dirty="0"/>
              <a:t>.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55AA53-2AC1-7C42-B194-CE4263C8137C}"/>
              </a:ext>
            </a:extLst>
          </p:cNvPr>
          <p:cNvSpPr txBox="1"/>
          <p:nvPr/>
        </p:nvSpPr>
        <p:spPr>
          <a:xfrm>
            <a:off x="4717357" y="3835181"/>
            <a:ext cx="40904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Note: </a:t>
            </a:r>
            <a:r>
              <a:rPr lang="en-US" sz="1400" dirty="0"/>
              <a:t>DHCP for IPv6 (DHCPv6) provides similar services for IPv6 clients. However, DHCPv6 does not provide a default gateway address. This can only be obtained dynamically from the Router Advertisement message of the router.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AF81A6-7CEB-854A-B1C9-F78E1DE5813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7357" y="938987"/>
            <a:ext cx="4090497" cy="26441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191381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and Structure of the lesson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3C07AB0-6822-FB4C-9445-25B1C20C98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828119"/>
              </p:ext>
            </p:extLst>
          </p:nvPr>
        </p:nvGraphicFramePr>
        <p:xfrm>
          <a:off x="645953" y="1705524"/>
          <a:ext cx="7961152" cy="26148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96829">
                  <a:extLst>
                    <a:ext uri="{9D8B030D-6E8A-4147-A177-3AD203B41FA5}">
                      <a16:colId xmlns:a16="http://schemas.microsoft.com/office/drawing/2014/main" val="1523797708"/>
                    </a:ext>
                  </a:extLst>
                </a:gridCol>
                <a:gridCol w="4764323">
                  <a:extLst>
                    <a:ext uri="{9D8B030D-6E8A-4147-A177-3AD203B41FA5}">
                      <a16:colId xmlns:a16="http://schemas.microsoft.com/office/drawing/2014/main" val="2750207184"/>
                    </a:ext>
                  </a:extLst>
                </a:gridCol>
              </a:tblGrid>
              <a:tr h="3248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Topic Title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Topic Objective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74061904"/>
                  </a:ext>
                </a:extLst>
              </a:tr>
              <a:tr h="699345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>
                          <a:effectLst/>
                        </a:rPr>
                        <a:t>Application, Presentation, and Session</a:t>
                      </a:r>
                      <a:endParaRPr lang="en-US" sz="1100" b="0" dirty="0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 b="0" dirty="0">
                          <a:effectLst/>
                        </a:rPr>
                        <a:t>Explain how the functions of the application layer, presentation layer, and session layer work together to provide network services to end user applications.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646858405"/>
                  </a:ext>
                </a:extLst>
              </a:tr>
              <a:tr h="503350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>
                          <a:effectLst/>
                        </a:rPr>
                        <a:t>Peer-to-Peer</a:t>
                      </a:r>
                      <a:endParaRPr lang="en-US" sz="1100" b="0" dirty="0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 b="0" dirty="0">
                          <a:effectLst/>
                        </a:rPr>
                        <a:t>Explain how end user applications operate in a peer-to-peer network.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3216917477"/>
                  </a:ext>
                </a:extLst>
              </a:tr>
              <a:tr h="389971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>
                          <a:effectLst/>
                        </a:rPr>
                        <a:t>Web and Email Protocols</a:t>
                      </a:r>
                      <a:endParaRPr lang="en-US" sz="1100" b="0" dirty="0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 b="0" dirty="0">
                          <a:effectLst/>
                        </a:rPr>
                        <a:t>Explain how web and email protocols operate.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23668542"/>
                  </a:ext>
                </a:extLst>
              </a:tr>
              <a:tr h="307355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>
                          <a:effectLst/>
                        </a:rPr>
                        <a:t>IP Addressing Services</a:t>
                      </a:r>
                      <a:endParaRPr lang="en-US" sz="1100" b="0" dirty="0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 b="0" dirty="0">
                          <a:effectLst/>
                        </a:rPr>
                        <a:t>Explain how DNS and DHCP operate.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435904258"/>
                  </a:ext>
                </a:extLst>
              </a:tr>
              <a:tr h="389971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 dirty="0">
                          <a:effectLst/>
                        </a:rPr>
                        <a:t>File Sharing Services</a:t>
                      </a:r>
                      <a:endParaRPr lang="en-US" sz="1100" b="0" dirty="0">
                        <a:effectLst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 b="0" dirty="0">
                          <a:effectLst/>
                        </a:rPr>
                        <a:t>Explain how file transfer protocols operate.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31737215"/>
                  </a:ext>
                </a:extLst>
              </a:tr>
            </a:tbl>
          </a:graphicData>
        </a:graphic>
      </p:graphicFrame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340030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IP Addressing Services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DHCP Operation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5357" y="798945"/>
            <a:ext cx="4375428" cy="3785934"/>
          </a:xfrm>
        </p:spPr>
        <p:txBody>
          <a:bodyPr/>
          <a:lstStyle/>
          <a:p>
            <a:pPr marL="0" indent="0">
              <a:lnSpc>
                <a:spcPct val="85000"/>
              </a:lnSpc>
              <a:spcBef>
                <a:spcPct val="30000"/>
              </a:spcBef>
              <a:buNone/>
            </a:pPr>
            <a:r>
              <a:rPr lang="en-US" dirty="0"/>
              <a:t>The DHCP Process: </a:t>
            </a:r>
          </a:p>
          <a:p>
            <a:pPr lvl="2"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When an IPv4, DHCP-configured device boots up or connects to the network, the client </a:t>
            </a:r>
            <a:r>
              <a:rPr lang="en-US" b="1" dirty="0"/>
              <a:t>broadcasts</a:t>
            </a:r>
            <a:r>
              <a:rPr lang="en-US" dirty="0"/>
              <a:t> a </a:t>
            </a:r>
            <a:r>
              <a:rPr lang="en-US" b="1" dirty="0"/>
              <a:t>DHCP discover </a:t>
            </a:r>
            <a:r>
              <a:rPr lang="en-US" dirty="0"/>
              <a:t>(DHCPDISCOVER) message to identify any available DHCP servers on the network.</a:t>
            </a:r>
          </a:p>
          <a:p>
            <a:pPr lvl="2"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A DHCP server replies with a </a:t>
            </a:r>
            <a:r>
              <a:rPr lang="en-US" b="1" dirty="0"/>
              <a:t>DHCP offer </a:t>
            </a:r>
            <a:r>
              <a:rPr lang="en-US" dirty="0"/>
              <a:t>(DHCPOFFER) message, which offers a </a:t>
            </a:r>
            <a:r>
              <a:rPr lang="en-US" b="1" dirty="0"/>
              <a:t>lease</a:t>
            </a:r>
            <a:r>
              <a:rPr lang="en-US" dirty="0"/>
              <a:t> to the client. (If a client receives more than one offer due to multiple DHCP servers on the network, it must choose one.)</a:t>
            </a:r>
          </a:p>
          <a:p>
            <a:pPr lvl="2"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The client sends a </a:t>
            </a:r>
            <a:r>
              <a:rPr lang="en-US" b="1" dirty="0"/>
              <a:t>DHCP request</a:t>
            </a:r>
            <a:r>
              <a:rPr lang="en-US" dirty="0"/>
              <a:t> (DHCPREQUEST) message that identifies the explicit server and lease offer that the client is accepting. </a:t>
            </a:r>
          </a:p>
          <a:p>
            <a:pPr lvl="2"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The server then returns a </a:t>
            </a:r>
            <a:r>
              <a:rPr lang="en-US" b="1" dirty="0"/>
              <a:t>DHCP acknowledgment </a:t>
            </a:r>
            <a:r>
              <a:rPr lang="en-US" dirty="0"/>
              <a:t>(DHCPACK) message that acknowledges to the client that the lease has been finalized.</a:t>
            </a:r>
          </a:p>
          <a:p>
            <a:pPr lvl="2" algn="just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dirty="0"/>
              <a:t> If the offer is no longer valid, then the selected server responds with a </a:t>
            </a:r>
            <a:r>
              <a:rPr lang="en-US" b="1" dirty="0"/>
              <a:t>DHCP negative acknowledgment </a:t>
            </a:r>
            <a:r>
              <a:rPr lang="en-US" dirty="0"/>
              <a:t>(DHCPNAK) message and the process must begin with a new DHCPDISCOVER message. </a:t>
            </a:r>
          </a:p>
          <a:p>
            <a:pPr lvl="2"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8ABD6-260A-A34D-87DA-1EAD407A3F00}"/>
              </a:ext>
            </a:extLst>
          </p:cNvPr>
          <p:cNvSpPr txBox="1"/>
          <p:nvPr/>
        </p:nvSpPr>
        <p:spPr>
          <a:xfrm>
            <a:off x="4757738" y="4007798"/>
            <a:ext cx="428238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Note</a:t>
            </a:r>
            <a:r>
              <a:rPr lang="en-US" sz="1050" dirty="0"/>
              <a:t>: DHCPv6 has a set of messages that is similar to those for DHCPv4. The DHCPv6 messages are SOLICIT, ADVERTISE, INFORMATION REQUEST, and REPLY.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902DE9-6AA5-5C43-9687-5CB6EC3552D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57738" y="1215726"/>
            <a:ext cx="4149309" cy="271204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78650258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1849120"/>
            <a:ext cx="8280314" cy="86868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File Sharing Services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96760256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File Sharing Services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File Transfer Protocol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5357" y="845389"/>
            <a:ext cx="8853286" cy="75755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FTP was developed to allow for </a:t>
            </a:r>
            <a:r>
              <a:rPr lang="en-US" sz="1600" b="1" dirty="0"/>
              <a:t>data transfers </a:t>
            </a:r>
            <a:r>
              <a:rPr lang="en-US" sz="1600" dirty="0"/>
              <a:t>between a client and a server. An FTP client is an application which runs on a computer that is being used to push and pull data from an FTP server.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E91E5B-4914-9147-A6A1-717B5A557658}"/>
              </a:ext>
            </a:extLst>
          </p:cNvPr>
          <p:cNvSpPr txBox="1"/>
          <p:nvPr/>
        </p:nvSpPr>
        <p:spPr>
          <a:xfrm>
            <a:off x="4395616" y="1666806"/>
            <a:ext cx="4494726" cy="330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500" b="1" dirty="0"/>
              <a:t>Step 1 - </a:t>
            </a:r>
            <a:r>
              <a:rPr lang="en-US" sz="1500" dirty="0"/>
              <a:t>The client establishes the </a:t>
            </a:r>
            <a:r>
              <a:rPr lang="en-US" sz="1500" b="1" dirty="0"/>
              <a:t>first connection </a:t>
            </a:r>
            <a:r>
              <a:rPr lang="en-US" sz="1500" dirty="0"/>
              <a:t>to the server for control traffic using </a:t>
            </a:r>
            <a:r>
              <a:rPr lang="en-US" sz="1500" b="1" dirty="0"/>
              <a:t>TCP port 21</a:t>
            </a:r>
            <a:r>
              <a:rPr lang="en-US" sz="1500" dirty="0"/>
              <a:t>. The traffic consists of client commands and server replies.</a:t>
            </a:r>
          </a:p>
          <a:p>
            <a:pPr>
              <a:spcAft>
                <a:spcPts val="600"/>
              </a:spcAft>
            </a:pPr>
            <a:r>
              <a:rPr lang="en-US" sz="1500" b="1" dirty="0"/>
              <a:t>Step 2 - </a:t>
            </a:r>
            <a:r>
              <a:rPr lang="en-US" sz="1500" dirty="0"/>
              <a:t>The client establishes the </a:t>
            </a:r>
            <a:r>
              <a:rPr lang="en-US" sz="1500" b="1" dirty="0"/>
              <a:t>second connection to the server for the actual data transfer </a:t>
            </a:r>
            <a:r>
              <a:rPr lang="en-US" sz="1500" dirty="0"/>
              <a:t>using TCP port 20. This connection is created every time there is data to be transferred.</a:t>
            </a:r>
          </a:p>
          <a:p>
            <a:pPr>
              <a:spcAft>
                <a:spcPts val="600"/>
              </a:spcAft>
            </a:pPr>
            <a:r>
              <a:rPr lang="en-US" sz="1500" b="1" dirty="0"/>
              <a:t>Step 3 - </a:t>
            </a:r>
            <a:r>
              <a:rPr lang="en-US" sz="1500" dirty="0"/>
              <a:t>The data transfer can happen in either direction. The client can download (pull) data from the server, or the client can upload (push) data to the server.</a:t>
            </a:r>
          </a:p>
          <a:p>
            <a:endParaRPr lang="en-US" sz="1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01A4A1-4776-9843-BC09-6E05F45C8A8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658" y="1968844"/>
            <a:ext cx="3935896" cy="25717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01996907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latin typeface="Arial" charset="0"/>
              </a:rPr>
              <a:t>File Sharing Services</a:t>
            </a:r>
            <a:br>
              <a:rPr lang="en-US" dirty="0">
                <a:latin typeface="Arial" charset="0"/>
              </a:rPr>
            </a:br>
            <a:r>
              <a:rPr lang="en-US" dirty="0">
                <a:latin typeface="Arial" charset="0"/>
              </a:rPr>
              <a:t>Server Message Block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5517" y="798944"/>
            <a:ext cx="4411993" cy="3693972"/>
          </a:xfrm>
        </p:spPr>
        <p:txBody>
          <a:bodyPr/>
          <a:lstStyle/>
          <a:p>
            <a:pPr marL="0" indent="0" algn="just">
              <a:lnSpc>
                <a:spcPct val="85000"/>
              </a:lnSpc>
              <a:spcBef>
                <a:spcPct val="30000"/>
              </a:spcBef>
              <a:buNone/>
            </a:pPr>
            <a:r>
              <a:rPr lang="en-US" dirty="0"/>
              <a:t>The Server Message Block (SMB) is a client/server, request-response </a:t>
            </a:r>
            <a:r>
              <a:rPr lang="en-US" b="1" dirty="0"/>
              <a:t>file sharing protocol</a:t>
            </a:r>
            <a:r>
              <a:rPr lang="en-US" dirty="0"/>
              <a:t>. Servers can make their own resources available to clients on the network.</a:t>
            </a:r>
          </a:p>
          <a:p>
            <a:pPr marL="0" indent="0" algn="just">
              <a:buNone/>
            </a:pPr>
            <a:r>
              <a:rPr lang="en-US" b="1" dirty="0"/>
              <a:t>Three</a:t>
            </a:r>
            <a:r>
              <a:rPr lang="en-US" dirty="0"/>
              <a:t> functions of SMB messages: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sz="1500" dirty="0"/>
              <a:t>Start, authenticate, and terminate sessions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sz="1500" dirty="0"/>
              <a:t>Control file and printer access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sz="1500" dirty="0"/>
              <a:t>Allow an application to send or receive messages to or from another device</a:t>
            </a:r>
          </a:p>
          <a:p>
            <a:pPr marL="0" indent="0" algn="just">
              <a:buNone/>
            </a:pPr>
            <a:r>
              <a:rPr lang="en-US" dirty="0"/>
              <a:t>Unlike the file sharing supported by FTP, clients establish a </a:t>
            </a:r>
            <a:r>
              <a:rPr lang="en-US" b="1" dirty="0"/>
              <a:t>long-term connection to servers</a:t>
            </a:r>
            <a:r>
              <a:rPr lang="en-US" dirty="0"/>
              <a:t>. After the connection is established, the user of the client can access the resources on the server as though the resource is local to the client host.</a:t>
            </a:r>
          </a:p>
          <a:p>
            <a:pPr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85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51335B-21F7-D54D-9B20-7FC8D74A012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4910" y="1316218"/>
            <a:ext cx="3689008" cy="251106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6801152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55319" y="1953578"/>
            <a:ext cx="6210236" cy="72771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Summary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360881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7F542AB-FB67-5AAF-820C-AA9F1B93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Summary / Recap of Main Points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BB9F4CF-132E-4397-BF6B-9EEABEC8D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412AA8F-4367-4E38-80D8-65C75CBB4F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05"/>
          <a:stretch/>
        </p:blipFill>
        <p:spPr bwMode="auto">
          <a:xfrm>
            <a:off x="0" y="1"/>
            <a:ext cx="9144000" cy="4937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71442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BE26AC-FFD8-3FAA-8B73-8F6C7D7F3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115" y="1746250"/>
            <a:ext cx="4248886" cy="857250"/>
          </a:xfrm>
        </p:spPr>
        <p:txBody>
          <a:bodyPr/>
          <a:lstStyle/>
          <a:p>
            <a:pPr algn="ctr"/>
            <a:r>
              <a:rPr lang="en-US" sz="54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7268833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0CA82D-607C-591C-A7A4-9D4811ED9E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In Class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E60516-14FA-6023-4EA0-3F1B5EAA0B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Network Security Fundamentals</a:t>
            </a:r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6A8566-4DD3-8921-A149-7D81DBCCC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What To Expect Next Week</a:t>
            </a:r>
          </a:p>
        </p:txBody>
      </p:sp>
    </p:spTree>
    <p:extLst>
      <p:ext uri="{BB962C8B-B14F-4D97-AF65-F5344CB8AC3E}">
        <p14:creationId xmlns:p14="http://schemas.microsoft.com/office/powerpoint/2010/main" val="20029363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419082827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04106F-FA64-286A-04FC-353B30B81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72778"/>
            <a:ext cx="8296275" cy="3394472"/>
          </a:xfrm>
        </p:spPr>
        <p:txBody>
          <a:bodyPr/>
          <a:lstStyle/>
          <a:p>
            <a:pPr marL="0" indent="0">
              <a:buNone/>
            </a:pPr>
            <a:endParaRPr lang="en-MY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30856A-6B10-E63A-FF9D-FCC3E858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Contents &amp; Structure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0430368F-A4DD-44ED-BE7C-EE17E9E877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05"/>
          <a:stretch/>
        </p:blipFill>
        <p:spPr bwMode="auto">
          <a:xfrm>
            <a:off x="0" y="1"/>
            <a:ext cx="9144000" cy="4937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2172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1547" y="1895430"/>
            <a:ext cx="8160905" cy="135263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3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Application, Presentation, and Session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309964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Application, Presentation, and Session</a:t>
            </a:r>
            <a:br>
              <a:rPr lang="en-US" altLang="en-US" dirty="0"/>
            </a:br>
            <a:r>
              <a:rPr lang="en-US" altLang="en-US" dirty="0"/>
              <a:t>Application Layer</a:t>
            </a:r>
          </a:p>
        </p:txBody>
      </p:sp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888396"/>
            <a:ext cx="3950857" cy="3284359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upper three layers </a:t>
            </a:r>
            <a:r>
              <a:rPr lang="en-US" dirty="0"/>
              <a:t>of the OSI model (application, presentation, and session) define functions of the TCP/IP application layer.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The application layer provides the </a:t>
            </a:r>
            <a:r>
              <a:rPr lang="en-US" b="1" dirty="0"/>
              <a:t>interface</a:t>
            </a:r>
            <a:r>
              <a:rPr lang="en-US" dirty="0"/>
              <a:t> between the applications used to communicate, and the underlying network over which messages are transmitted.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Some of the most widely known application layer protocols include </a:t>
            </a:r>
            <a:r>
              <a:rPr lang="en-US" b="1" dirty="0"/>
              <a:t>HTTP</a:t>
            </a:r>
            <a:r>
              <a:rPr lang="en-US" dirty="0"/>
              <a:t>, FTP, TFTP, IMAP and DNS.</a:t>
            </a:r>
            <a:endParaRPr lang="en-US" altLang="ja-JP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D5F2B3-CD4D-C44D-9149-650EFF80226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4922" y="798944"/>
            <a:ext cx="4800600" cy="30613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922330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Application, Presentation, and Session</a:t>
            </a:r>
            <a:br>
              <a:rPr lang="en-US" altLang="en-US" dirty="0"/>
            </a:br>
            <a:r>
              <a:rPr lang="en-US" altLang="en-US" dirty="0"/>
              <a:t>Presentation and Session Layer</a:t>
            </a:r>
          </a:p>
        </p:txBody>
      </p:sp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5356" y="798944"/>
            <a:ext cx="4317532" cy="3806612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/>
              <a:t>The presentation layer has three primary functions: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sz="1400" b="1" dirty="0"/>
              <a:t>Formatting, or presenting</a:t>
            </a:r>
            <a:r>
              <a:rPr lang="en-US" sz="1400" dirty="0"/>
              <a:t>, data at the source device into a compatible format for receipt by the destination device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sz="1400" dirty="0"/>
              <a:t>Compressing data in a way that can be decompressed by the destination device</a:t>
            </a:r>
          </a:p>
          <a:p>
            <a:pPr lvl="2" algn="just">
              <a:buFont typeface="Arial" panose="020B0604020202020204" pitchFamily="34" charset="0"/>
              <a:buChar char="•"/>
            </a:pPr>
            <a:r>
              <a:rPr lang="en-US" sz="1400" b="1" dirty="0"/>
              <a:t>Encrypting</a:t>
            </a:r>
            <a:r>
              <a:rPr lang="en-US" sz="1400" dirty="0"/>
              <a:t> data for transmission and decrypting data upon receipt</a:t>
            </a:r>
          </a:p>
          <a:p>
            <a:pPr marL="0" indent="0" algn="just">
              <a:buNone/>
            </a:pPr>
            <a:r>
              <a:rPr lang="en-US" sz="1400" dirty="0"/>
              <a:t>The session layer functions:</a:t>
            </a:r>
          </a:p>
          <a:p>
            <a:pPr lvl="3" algn="just">
              <a:buFont typeface="Arial" panose="020B0604020202020204" pitchFamily="34" charset="0"/>
              <a:buChar char="•"/>
            </a:pPr>
            <a:r>
              <a:rPr lang="en-US" sz="1400" dirty="0"/>
              <a:t>It creates and maintains </a:t>
            </a:r>
            <a:r>
              <a:rPr lang="en-US" sz="1400" b="1" dirty="0"/>
              <a:t>dialogs</a:t>
            </a:r>
            <a:r>
              <a:rPr lang="en-US" sz="1400" dirty="0"/>
              <a:t> between source and destination applications. </a:t>
            </a:r>
          </a:p>
          <a:p>
            <a:pPr lvl="3" algn="just">
              <a:buFont typeface="Arial" panose="020B0604020202020204" pitchFamily="34" charset="0"/>
              <a:buChar char="•"/>
            </a:pPr>
            <a:r>
              <a:rPr lang="en-US" sz="1400" dirty="0"/>
              <a:t>It handles the exchange of information to initiate dialogs, keep them active, and to restart sessions that are disrupted or idle for a long period of time.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4F26E1-C4D9-4741-B3D4-5D7EEC2625D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2888" y="1367405"/>
            <a:ext cx="4419694" cy="26338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3846644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Application, Presentation, and Session</a:t>
            </a:r>
            <a:br>
              <a:rPr lang="en-US" altLang="en-US" dirty="0"/>
            </a:br>
            <a:r>
              <a:rPr lang="en-US" altLang="en-US" dirty="0"/>
              <a:t>TCP/IP Application Layer Protocols</a:t>
            </a:r>
          </a:p>
        </p:txBody>
      </p:sp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5357" y="925513"/>
            <a:ext cx="8483488" cy="1791929"/>
          </a:xfrm>
        </p:spPr>
        <p:txBody>
          <a:bodyPr/>
          <a:lstStyle/>
          <a:p>
            <a:pPr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US" dirty="0"/>
              <a:t>The TCP/IP application protocols specify the format and control information necessary for many common internet communication functions.</a:t>
            </a:r>
          </a:p>
          <a:p>
            <a:pPr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US" dirty="0"/>
              <a:t>Application layer protocols are </a:t>
            </a:r>
            <a:r>
              <a:rPr lang="en-US" b="1" dirty="0"/>
              <a:t>used by both the source and destination </a:t>
            </a:r>
            <a:r>
              <a:rPr lang="en-US" dirty="0"/>
              <a:t>devices during a communication session. </a:t>
            </a:r>
          </a:p>
          <a:p>
            <a:pPr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US" dirty="0"/>
              <a:t>For the communications to be successful, the application layer protocols that are implemented on the source and destination host must be </a:t>
            </a:r>
            <a:r>
              <a:rPr lang="en-US" b="1" dirty="0"/>
              <a:t>compatible</a:t>
            </a:r>
            <a:r>
              <a:rPr lang="en-US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A33B45-7E2E-C844-B75C-0C283F5D9945}"/>
              </a:ext>
            </a:extLst>
          </p:cNvPr>
          <p:cNvSpPr txBox="1"/>
          <p:nvPr/>
        </p:nvSpPr>
        <p:spPr>
          <a:xfrm>
            <a:off x="145357" y="2844011"/>
            <a:ext cx="2778148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Name System</a:t>
            </a:r>
            <a:endParaRPr lang="en-US" sz="1400" dirty="0"/>
          </a:p>
          <a:p>
            <a:r>
              <a:rPr lang="en-US" sz="1400" b="1" dirty="0"/>
              <a:t>DNS - Domain Name System (or Service)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TCP, UDP client 53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Translates domain names, such as cisco.com, into IP addresses.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955B07-A719-A04C-8C8F-47B5733AF80F}"/>
              </a:ext>
            </a:extLst>
          </p:cNvPr>
          <p:cNvSpPr txBox="1"/>
          <p:nvPr/>
        </p:nvSpPr>
        <p:spPr>
          <a:xfrm>
            <a:off x="2998027" y="2844011"/>
            <a:ext cx="2778148" cy="1762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Host Config</a:t>
            </a:r>
            <a:endParaRPr lang="en-US" sz="1400" dirty="0"/>
          </a:p>
          <a:p>
            <a:r>
              <a:rPr lang="en-US" sz="1400" b="1" dirty="0"/>
              <a:t>DHCP - Dynamic Host Configuration Protocol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UDP client 68, server 67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Dynamically assigns IP addresses to be re-used when no longer needed</a:t>
            </a:r>
          </a:p>
          <a:p>
            <a:endParaRPr 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E9647B-E504-3E41-A27C-4972CD070E33}"/>
              </a:ext>
            </a:extLst>
          </p:cNvPr>
          <p:cNvSpPr txBox="1"/>
          <p:nvPr/>
        </p:nvSpPr>
        <p:spPr>
          <a:xfrm>
            <a:off x="6078828" y="2844011"/>
            <a:ext cx="2919815" cy="1977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Web</a:t>
            </a:r>
            <a:endParaRPr lang="en-US" sz="1400" dirty="0"/>
          </a:p>
          <a:p>
            <a:r>
              <a:rPr lang="en-US" sz="1400" b="1" dirty="0"/>
              <a:t>HTTP - Hypertext Transfer Protocol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TCP 80, 8080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 set of rules for exchanging text, graphic images, sound, video, and other multimedia files on the World Wide Web</a:t>
            </a:r>
          </a:p>
          <a:p>
            <a:endParaRPr lang="en-US" sz="105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167806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1788160"/>
            <a:ext cx="8231464" cy="929640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Peer-to-Peer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88985433"/>
      </p:ext>
    </p:extLst>
  </p:cSld>
  <p:clrMapOvr>
    <a:masterClrMapping/>
  </p:clrMapOvr>
  <p:transition spd="slow">
    <p:wip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65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ITE7_Chp1_Example-1" id="{4A20ED44-3835-F149-9AE4-C332C230E09E}" vid="{AFB5BC48-58F8-AD45-912F-AE2AD65EB694}"/>
    </a:ext>
  </a:extLst>
</a:theme>
</file>

<file path=ppt/theme/theme2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13050</TotalTime>
  <Words>3260</Words>
  <Application>Microsoft Office PowerPoint</Application>
  <PresentationFormat>On-screen Show (16:9)</PresentationFormat>
  <Paragraphs>318</Paragraphs>
  <Slides>38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Calibri</vt:lpstr>
      <vt:lpstr>CiscoSans ExtraLight</vt:lpstr>
      <vt:lpstr>Montserrat</vt:lpstr>
      <vt:lpstr>PT Sans</vt:lpstr>
      <vt:lpstr>Wingdings</vt:lpstr>
      <vt:lpstr>Default Theme</vt:lpstr>
      <vt:lpstr>UCTI-Template-foundation-level</vt:lpstr>
      <vt:lpstr>PowerPoint Presentation</vt:lpstr>
      <vt:lpstr>Application Layer </vt:lpstr>
      <vt:lpstr>Topics and Structure of the lesson</vt:lpstr>
      <vt:lpstr>Contents &amp; Structure</vt:lpstr>
      <vt:lpstr> Application, Presentation, and Session</vt:lpstr>
      <vt:lpstr>Application, Presentation, and Session Application Layer</vt:lpstr>
      <vt:lpstr>Application, Presentation, and Session Presentation and Session Layer</vt:lpstr>
      <vt:lpstr>Application, Presentation, and Session TCP/IP Application Layer Protocols</vt:lpstr>
      <vt:lpstr>Peer-to-Peer</vt:lpstr>
      <vt:lpstr>Peer-to-Peer Client-Server Model</vt:lpstr>
      <vt:lpstr>Peer-to-Peer Peer-to-Peer Networks</vt:lpstr>
      <vt:lpstr>Peer-to-Peer Peer-to-Peer Applications</vt:lpstr>
      <vt:lpstr>Peer-to-Peer Common P2P Applications</vt:lpstr>
      <vt:lpstr>Web and Email Protocols</vt:lpstr>
      <vt:lpstr>Web and Email Protocols Hypertext Transfer Protocol and Hypertext Markup Language</vt:lpstr>
      <vt:lpstr>Web and Email Protocols Hypertext Transfer Protocol and Hypertext Markup Language (Cont.) </vt:lpstr>
      <vt:lpstr>Web and Email Protocols Hypertext Transfer Protocol and Hypertext Markup Language (Cont.) </vt:lpstr>
      <vt:lpstr>Web and Email Protocols HTTP and HTTPS</vt:lpstr>
      <vt:lpstr>Web and Email Protocols Email Protocols</vt:lpstr>
      <vt:lpstr>Web and Email Protocols SMTP, POP and IMAP</vt:lpstr>
      <vt:lpstr>Web and Email Protocols SMTP, POP and IMAP (Cont.)</vt:lpstr>
      <vt:lpstr>Web and Email Protocols SMTP, POP and IMAP (Cont.)</vt:lpstr>
      <vt:lpstr>Addressing Services</vt:lpstr>
      <vt:lpstr>IP Addressing Services Domain Name Service</vt:lpstr>
      <vt:lpstr>IP Addressing Services DNS Message Format</vt:lpstr>
      <vt:lpstr>IP Addressing Services DNS Message Format (Cont.)</vt:lpstr>
      <vt:lpstr>IP Addressing Services DNS Hierarchy</vt:lpstr>
      <vt:lpstr>IP Addressing Services The nslookup Command</vt:lpstr>
      <vt:lpstr>IP Addressing Services Dynamic Host Configuration Protocol</vt:lpstr>
      <vt:lpstr>IP Addressing Services DHCP Operation</vt:lpstr>
      <vt:lpstr>File Sharing Services</vt:lpstr>
      <vt:lpstr>File Sharing Services File Transfer Protocol</vt:lpstr>
      <vt:lpstr>File Sharing Services Server Message Block</vt:lpstr>
      <vt:lpstr> Summary</vt:lpstr>
      <vt:lpstr>Summary / Recap of Main Points</vt:lpstr>
      <vt:lpstr>Q &amp; A</vt:lpstr>
      <vt:lpstr>What To Expect Next Week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Basic Switch and End Device Configuration</dc:title>
  <dc:creator>Stephanie Harvey</dc:creator>
  <cp:lastModifiedBy>Shahab Alizadeh</cp:lastModifiedBy>
  <cp:revision>323</cp:revision>
  <dcterms:created xsi:type="dcterms:W3CDTF">2019-10-18T06:21:22Z</dcterms:created>
  <dcterms:modified xsi:type="dcterms:W3CDTF">2023-03-15T12:01:58Z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  <property fmtid="{D5CDD505-2E9C-101B-9397-08002B2CF9AE}" pid="8" name="ArticulateGUID">
    <vt:lpwstr>F9A496F7-57D7-4028-9572-D40DFDF3715A</vt:lpwstr>
  </property>
  <property fmtid="{D5CDD505-2E9C-101B-9397-08002B2CF9AE}" pid="9" name="ArticulatePath">
    <vt:lpwstr>ITE7_Chp9_by_jg</vt:lpwstr>
  </property>
</Properties>
</file>

<file path=docProps/thumbnail.jpeg>
</file>